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8" r:id="rId4"/>
  </p:sldMasterIdLst>
  <p:notesMasterIdLst>
    <p:notesMasterId r:id="rId34"/>
  </p:notesMasterIdLst>
  <p:sldIdLst>
    <p:sldId id="288" r:id="rId5"/>
    <p:sldId id="311" r:id="rId6"/>
    <p:sldId id="2207" r:id="rId7"/>
    <p:sldId id="2233" r:id="rId8"/>
    <p:sldId id="2241" r:id="rId9"/>
    <p:sldId id="2249" r:id="rId10"/>
    <p:sldId id="2248" r:id="rId11"/>
    <p:sldId id="2234" r:id="rId12"/>
    <p:sldId id="259" r:id="rId13"/>
    <p:sldId id="307" r:id="rId14"/>
    <p:sldId id="2246" r:id="rId15"/>
    <p:sldId id="291" r:id="rId16"/>
    <p:sldId id="293" r:id="rId17"/>
    <p:sldId id="305" r:id="rId18"/>
    <p:sldId id="304" r:id="rId19"/>
    <p:sldId id="2242" r:id="rId20"/>
    <p:sldId id="289" r:id="rId21"/>
    <p:sldId id="306" r:id="rId22"/>
    <p:sldId id="256" r:id="rId23"/>
    <p:sldId id="284" r:id="rId24"/>
    <p:sldId id="2247" r:id="rId25"/>
    <p:sldId id="2244" r:id="rId26"/>
    <p:sldId id="2240" r:id="rId27"/>
    <p:sldId id="2239" r:id="rId28"/>
    <p:sldId id="267" r:id="rId29"/>
    <p:sldId id="269" r:id="rId30"/>
    <p:sldId id="270" r:id="rId31"/>
    <p:sldId id="294" r:id="rId32"/>
    <p:sldId id="274" r:id="rId33"/>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aulieu, Sharon [ME]" initials="BS[" lastIdx="1" clrIdx="0">
    <p:extLst>
      <p:ext uri="{19B8F6BF-5375-455C-9EA6-DF929625EA0E}">
        <p15:presenceInfo xmlns:p15="http://schemas.microsoft.com/office/powerpoint/2012/main" userId="S-1-5-21-3199517558-2461450927-2324383478-17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ECE2"/>
    <a:srgbClr val="E3E8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guide orient="horz" pos="2160"/>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aulieu, Sharon [ME]" userId="690ecd17-e1a0-4333-951a-977cd9b59833" providerId="ADAL" clId="{7A348BBA-36DD-40C4-ADC5-4F5C6AD403A7}"/>
    <pc:docChg chg="delSld modSld">
      <pc:chgData name="Beaulieu, Sharon [ME]" userId="690ecd17-e1a0-4333-951a-977cd9b59833" providerId="ADAL" clId="{7A348BBA-36DD-40C4-ADC5-4F5C6AD403A7}" dt="2026-04-16T16:46:56.055" v="14" actId="2696"/>
      <pc:docMkLst>
        <pc:docMk/>
      </pc:docMkLst>
      <pc:sldChg chg="del">
        <pc:chgData name="Beaulieu, Sharon [ME]" userId="690ecd17-e1a0-4333-951a-977cd9b59833" providerId="ADAL" clId="{7A348BBA-36DD-40C4-ADC5-4F5C6AD403A7}" dt="2026-04-16T16:46:56.055" v="14" actId="2696"/>
        <pc:sldMkLst>
          <pc:docMk/>
          <pc:sldMk cId="3304388301" sldId="316"/>
        </pc:sldMkLst>
      </pc:sldChg>
      <pc:sldChg chg="del">
        <pc:chgData name="Beaulieu, Sharon [ME]" userId="690ecd17-e1a0-4333-951a-977cd9b59833" providerId="ADAL" clId="{7A348BBA-36DD-40C4-ADC5-4F5C6AD403A7}" dt="2026-04-16T16:46:45.563" v="12" actId="2696"/>
        <pc:sldMkLst>
          <pc:docMk/>
          <pc:sldMk cId="1029014806" sldId="2237"/>
        </pc:sldMkLst>
      </pc:sldChg>
      <pc:sldChg chg="del">
        <pc:chgData name="Beaulieu, Sharon [ME]" userId="690ecd17-e1a0-4333-951a-977cd9b59833" providerId="ADAL" clId="{7A348BBA-36DD-40C4-ADC5-4F5C6AD403A7}" dt="2026-04-16T16:46:50.623" v="13" actId="2696"/>
        <pc:sldMkLst>
          <pc:docMk/>
          <pc:sldMk cId="3766724280" sldId="2238"/>
        </pc:sldMkLst>
      </pc:sldChg>
      <pc:sldChg chg="modSp mod">
        <pc:chgData name="Beaulieu, Sharon [ME]" userId="690ecd17-e1a0-4333-951a-977cd9b59833" providerId="ADAL" clId="{7A348BBA-36DD-40C4-ADC5-4F5C6AD403A7}" dt="2026-04-15T17:01:01.875" v="8" actId="20577"/>
        <pc:sldMkLst>
          <pc:docMk/>
          <pc:sldMk cId="3464757636" sldId="2241"/>
        </pc:sldMkLst>
        <pc:spChg chg="mod">
          <ac:chgData name="Beaulieu, Sharon [ME]" userId="690ecd17-e1a0-4333-951a-977cd9b59833" providerId="ADAL" clId="{7A348BBA-36DD-40C4-ADC5-4F5C6AD403A7}" dt="2026-04-15T17:01:01.875" v="8" actId="20577"/>
          <ac:spMkLst>
            <pc:docMk/>
            <pc:sldMk cId="3464757636" sldId="2241"/>
            <ac:spMk id="3" creationId="{1B28F2EC-3951-533C-0502-12297A160BBA}"/>
          </ac:spMkLst>
        </pc:spChg>
      </pc:sldChg>
      <pc:sldChg chg="modSp mod">
        <pc:chgData name="Beaulieu, Sharon [ME]" userId="690ecd17-e1a0-4333-951a-977cd9b59833" providerId="ADAL" clId="{7A348BBA-36DD-40C4-ADC5-4F5C6AD403A7}" dt="2026-04-15T17:12:53.708" v="11" actId="255"/>
        <pc:sldMkLst>
          <pc:docMk/>
          <pc:sldMk cId="2653995643" sldId="2249"/>
        </pc:sldMkLst>
        <pc:spChg chg="mod">
          <ac:chgData name="Beaulieu, Sharon [ME]" userId="690ecd17-e1a0-4333-951a-977cd9b59833" providerId="ADAL" clId="{7A348BBA-36DD-40C4-ADC5-4F5C6AD403A7}" dt="2026-04-15T17:12:53.708" v="11" actId="255"/>
          <ac:spMkLst>
            <pc:docMk/>
            <pc:sldMk cId="2653995643" sldId="2249"/>
            <ac:spMk id="3" creationId="{68288B6C-6570-A231-FC1D-32F3A65AE64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83258D-79FD-42D9-B392-43AA5C25037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C3CE801-C34C-414F-9BCA-F30FCADF5265}">
      <dgm:prSet custT="1"/>
      <dgm:spPr>
        <a:solidFill>
          <a:schemeClr val="accent2">
            <a:alpha val="96000"/>
          </a:schemeClr>
        </a:solidFill>
      </dgm:spPr>
      <dgm:t>
        <a:bodyPr anchor="ctr" anchorCtr="0"/>
        <a:lstStyle/>
        <a:p>
          <a:pPr algn="ctr"/>
          <a:r>
            <a:rPr lang="en-US" sz="3200" dirty="0"/>
            <a:t>Annual Train the Trainer 2026-2027</a:t>
          </a:r>
        </a:p>
      </dgm:t>
    </dgm:pt>
    <dgm:pt modelId="{68C7B648-B553-4EB0-ADE9-1ADA371B0B98}" type="parTrans" cxnId="{4F2DD97D-B28F-4249-84EA-7E9E0B81E284}">
      <dgm:prSet/>
      <dgm:spPr/>
      <dgm:t>
        <a:bodyPr/>
        <a:lstStyle/>
        <a:p>
          <a:endParaRPr lang="en-US"/>
        </a:p>
      </dgm:t>
    </dgm:pt>
    <dgm:pt modelId="{ACB47425-24ED-48F8-9B80-FB31A30660A8}" type="sibTrans" cxnId="{4F2DD97D-B28F-4249-84EA-7E9E0B81E284}">
      <dgm:prSet/>
      <dgm:spPr/>
      <dgm:t>
        <a:bodyPr/>
        <a:lstStyle/>
        <a:p>
          <a:endParaRPr lang="en-US"/>
        </a:p>
      </dgm:t>
    </dgm:pt>
    <dgm:pt modelId="{DDDBF7D0-26F3-45E9-96FE-23E171B2481C}" type="pres">
      <dgm:prSet presAssocID="{E683258D-79FD-42D9-B392-43AA5C250373}" presName="linear" presStyleCnt="0">
        <dgm:presLayoutVars>
          <dgm:animLvl val="lvl"/>
          <dgm:resizeHandles val="exact"/>
        </dgm:presLayoutVars>
      </dgm:prSet>
      <dgm:spPr/>
    </dgm:pt>
    <dgm:pt modelId="{46AEBA99-428B-4881-9E76-E631DF18616D}" type="pres">
      <dgm:prSet presAssocID="{8C3CE801-C34C-414F-9BCA-F30FCADF5265}" presName="parentText" presStyleLbl="node1" presStyleIdx="0" presStyleCnt="1" custLinFactNeighborX="-1902" custLinFactNeighborY="215">
        <dgm:presLayoutVars>
          <dgm:chMax val="0"/>
          <dgm:bulletEnabled val="1"/>
        </dgm:presLayoutVars>
      </dgm:prSet>
      <dgm:spPr/>
    </dgm:pt>
  </dgm:ptLst>
  <dgm:cxnLst>
    <dgm:cxn modelId="{DA00AC0A-05C5-435E-896D-B127FAFE8C57}" type="presOf" srcId="{8C3CE801-C34C-414F-9BCA-F30FCADF5265}" destId="{46AEBA99-428B-4881-9E76-E631DF18616D}" srcOrd="0" destOrd="0" presId="urn:microsoft.com/office/officeart/2005/8/layout/vList2"/>
    <dgm:cxn modelId="{4F2DD97D-B28F-4249-84EA-7E9E0B81E284}" srcId="{E683258D-79FD-42D9-B392-43AA5C250373}" destId="{8C3CE801-C34C-414F-9BCA-F30FCADF5265}" srcOrd="0" destOrd="0" parTransId="{68C7B648-B553-4EB0-ADE9-1ADA371B0B98}" sibTransId="{ACB47425-24ED-48F8-9B80-FB31A30660A8}"/>
    <dgm:cxn modelId="{B8FD5DA2-39BE-4D79-9A46-C247C69088D8}" type="presOf" srcId="{E683258D-79FD-42D9-B392-43AA5C250373}" destId="{DDDBF7D0-26F3-45E9-96FE-23E171B2481C}" srcOrd="0" destOrd="0" presId="urn:microsoft.com/office/officeart/2005/8/layout/vList2"/>
    <dgm:cxn modelId="{F1BC31A0-069B-416E-86D6-6A626D78CB1C}" type="presParOf" srcId="{DDDBF7D0-26F3-45E9-96FE-23E171B2481C}" destId="{46AEBA99-428B-4881-9E76-E631DF18616D}"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AEBA99-428B-4881-9E76-E631DF18616D}">
      <dsp:nvSpPr>
        <dsp:cNvPr id="0" name=""/>
        <dsp:cNvSpPr/>
      </dsp:nvSpPr>
      <dsp:spPr>
        <a:xfrm>
          <a:off x="0" y="28727"/>
          <a:ext cx="4807707" cy="1216800"/>
        </a:xfrm>
        <a:prstGeom prst="roundRect">
          <a:avLst/>
        </a:prstGeom>
        <a:solidFill>
          <a:schemeClr val="accent2">
            <a:alpha val="96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Annual Train the Trainer 2026-2027</a:t>
          </a:r>
        </a:p>
      </dsp:txBody>
      <dsp:txXfrm>
        <a:off x="59399" y="88126"/>
        <a:ext cx="4688909"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A92923D-2E7F-4B9F-8DBD-65673176AFCA}" type="datetimeFigureOut">
              <a:rPr lang="en-US" smtClean="0"/>
              <a:t>4/16/2026</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3B8D461-6C0F-4F31-AD24-18274099B143}" type="slidenum">
              <a:rPr lang="en-US" smtClean="0"/>
              <a:t>‹#›</a:t>
            </a:fld>
            <a:endParaRPr lang="en-US"/>
          </a:p>
        </p:txBody>
      </p:sp>
    </p:spTree>
    <p:extLst>
      <p:ext uri="{BB962C8B-B14F-4D97-AF65-F5344CB8AC3E}">
        <p14:creationId xmlns:p14="http://schemas.microsoft.com/office/powerpoint/2010/main" val="4274048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B8D461-6C0F-4F31-AD24-18274099B143}" type="slidenum">
              <a:rPr lang="en-US" smtClean="0"/>
              <a:t>2</a:t>
            </a:fld>
            <a:endParaRPr lang="en-US"/>
          </a:p>
        </p:txBody>
      </p:sp>
    </p:spTree>
    <p:extLst>
      <p:ext uri="{BB962C8B-B14F-4D97-AF65-F5344CB8AC3E}">
        <p14:creationId xmlns:p14="http://schemas.microsoft.com/office/powerpoint/2010/main" val="3453540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print this out for your convenience </a:t>
            </a:r>
          </a:p>
        </p:txBody>
      </p:sp>
      <p:sp>
        <p:nvSpPr>
          <p:cNvPr id="4" name="Slide Number Placeholder 3"/>
          <p:cNvSpPr>
            <a:spLocks noGrp="1"/>
          </p:cNvSpPr>
          <p:nvPr>
            <p:ph type="sldNum" sz="quarter" idx="5"/>
          </p:nvPr>
        </p:nvSpPr>
        <p:spPr/>
        <p:txBody>
          <a:bodyPr/>
          <a:lstStyle/>
          <a:p>
            <a:fld id="{A3B8D461-6C0F-4F31-AD24-18274099B143}" type="slidenum">
              <a:rPr lang="en-US" smtClean="0"/>
              <a:t>9</a:t>
            </a:fld>
            <a:endParaRPr lang="en-US"/>
          </a:p>
        </p:txBody>
      </p:sp>
    </p:spTree>
    <p:extLst>
      <p:ext uri="{BB962C8B-B14F-4D97-AF65-F5344CB8AC3E}">
        <p14:creationId xmlns:p14="http://schemas.microsoft.com/office/powerpoint/2010/main" val="916662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B8D461-6C0F-4F31-AD24-18274099B143}" type="slidenum">
              <a:rPr lang="en-US" smtClean="0"/>
              <a:t>13</a:t>
            </a:fld>
            <a:endParaRPr lang="en-US"/>
          </a:p>
        </p:txBody>
      </p:sp>
    </p:spTree>
    <p:extLst>
      <p:ext uri="{BB962C8B-B14F-4D97-AF65-F5344CB8AC3E}">
        <p14:creationId xmlns:p14="http://schemas.microsoft.com/office/powerpoint/2010/main" val="3094777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B8D461-6C0F-4F31-AD24-18274099B143}" type="slidenum">
              <a:rPr lang="en-US" smtClean="0"/>
              <a:t>15</a:t>
            </a:fld>
            <a:endParaRPr lang="en-US"/>
          </a:p>
        </p:txBody>
      </p:sp>
    </p:spTree>
    <p:extLst>
      <p:ext uri="{BB962C8B-B14F-4D97-AF65-F5344CB8AC3E}">
        <p14:creationId xmlns:p14="http://schemas.microsoft.com/office/powerpoint/2010/main" val="3425519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B8D461-6C0F-4F31-AD24-18274099B143}" type="slidenum">
              <a:rPr lang="en-US" smtClean="0"/>
              <a:t>17</a:t>
            </a:fld>
            <a:endParaRPr lang="en-US"/>
          </a:p>
        </p:txBody>
      </p:sp>
    </p:spTree>
    <p:extLst>
      <p:ext uri="{BB962C8B-B14F-4D97-AF65-F5344CB8AC3E}">
        <p14:creationId xmlns:p14="http://schemas.microsoft.com/office/powerpoint/2010/main" val="213245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B8D461-6C0F-4F31-AD24-18274099B143}" type="slidenum">
              <a:rPr lang="en-US" smtClean="0"/>
              <a:t>26</a:t>
            </a:fld>
            <a:endParaRPr lang="en-US"/>
          </a:p>
        </p:txBody>
      </p:sp>
    </p:spTree>
    <p:extLst>
      <p:ext uri="{BB962C8B-B14F-4D97-AF65-F5344CB8AC3E}">
        <p14:creationId xmlns:p14="http://schemas.microsoft.com/office/powerpoint/2010/main" val="2562747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B8D461-6C0F-4F31-AD24-18274099B143}" type="slidenum">
              <a:rPr lang="en-US" smtClean="0"/>
              <a:t>28</a:t>
            </a:fld>
            <a:endParaRPr lang="en-US"/>
          </a:p>
        </p:txBody>
      </p:sp>
    </p:spTree>
    <p:extLst>
      <p:ext uri="{BB962C8B-B14F-4D97-AF65-F5344CB8AC3E}">
        <p14:creationId xmlns:p14="http://schemas.microsoft.com/office/powerpoint/2010/main" val="3744822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B8D461-6C0F-4F31-AD24-18274099B143}" type="slidenum">
              <a:rPr lang="en-US" smtClean="0"/>
              <a:t>29</a:t>
            </a:fld>
            <a:endParaRPr lang="en-US"/>
          </a:p>
        </p:txBody>
      </p:sp>
    </p:spTree>
    <p:extLst>
      <p:ext uri="{BB962C8B-B14F-4D97-AF65-F5344CB8AC3E}">
        <p14:creationId xmlns:p14="http://schemas.microsoft.com/office/powerpoint/2010/main" val="1166125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4364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722920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83410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169328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44540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779968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06632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86395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888571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58571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596385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34085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36716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01157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095212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6071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4/16/2026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11897854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MEBrokerServices@Anthem.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ME-Employer@anthem.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MEBrokerServices@Anthem.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hyperlink" Target="mailto:mbooth@meabt.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3" Type="http://schemas.openxmlformats.org/officeDocument/2006/relationships/hyperlink" Target="http://www.lin.health/anthem-me"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meabt.or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livehealthonline.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hyperlink" Target="mailto:jkent@meabt.org" TargetMode="External"/><Relationship Id="rId7" Type="http://schemas.openxmlformats.org/officeDocument/2006/relationships/hyperlink" Target="mailto:patty.Whitcomb@anthem.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mailto:mbooth@meabt.org" TargetMode="External"/><Relationship Id="rId5" Type="http://schemas.openxmlformats.org/officeDocument/2006/relationships/hyperlink" Target="mailto:laceto@meabt.org" TargetMode="External"/><Relationship Id="rId4" Type="http://schemas.openxmlformats.org/officeDocument/2006/relationships/hyperlink" Target="mailto:sbeaulieu@meabt.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MEBrokerServices@Anthem.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8" name="Picture 7" descr="Text&#10;&#10;Description automatically generated with medium confidence">
            <a:extLst>
              <a:ext uri="{FF2B5EF4-FFF2-40B4-BE49-F238E27FC236}">
                <a16:creationId xmlns:a16="http://schemas.microsoft.com/office/drawing/2014/main" id="{E7FAA5F5-1156-4F49-A072-F13BFCA985F7}"/>
              </a:ext>
            </a:extLst>
          </p:cNvPr>
          <p:cNvPicPr>
            <a:picLocks noChangeAspect="1"/>
          </p:cNvPicPr>
          <p:nvPr/>
        </p:nvPicPr>
        <p:blipFill>
          <a:blip r:embed="rId2"/>
          <a:stretch>
            <a:fillRect/>
          </a:stretch>
        </p:blipFill>
        <p:spPr>
          <a:xfrm>
            <a:off x="1589562" y="810295"/>
            <a:ext cx="2543410" cy="960844"/>
          </a:xfrm>
          <a:prstGeom prst="rect">
            <a:avLst/>
          </a:prstGeom>
          <a:effectLst>
            <a:softEdge rad="0"/>
          </a:effectLst>
        </p:spPr>
      </p:pic>
      <p:pic>
        <p:nvPicPr>
          <p:cNvPr id="10" name="Picture 9" descr="Logo&#10;&#10;Description automatically generated">
            <a:extLst>
              <a:ext uri="{FF2B5EF4-FFF2-40B4-BE49-F238E27FC236}">
                <a16:creationId xmlns:a16="http://schemas.microsoft.com/office/drawing/2014/main" id="{AF84A437-3217-4C7A-B77B-FF5597329F01}"/>
              </a:ext>
            </a:extLst>
          </p:cNvPr>
          <p:cNvPicPr>
            <a:picLocks noChangeAspect="1"/>
          </p:cNvPicPr>
          <p:nvPr/>
        </p:nvPicPr>
        <p:blipFill>
          <a:blip r:embed="rId3"/>
          <a:stretch>
            <a:fillRect/>
          </a:stretch>
        </p:blipFill>
        <p:spPr>
          <a:xfrm>
            <a:off x="7514896" y="1175158"/>
            <a:ext cx="2539833" cy="391700"/>
          </a:xfrm>
          <a:prstGeom prst="rect">
            <a:avLst/>
          </a:prstGeom>
          <a:effectLst>
            <a:softEdge rad="0"/>
          </a:effectLst>
        </p:spPr>
      </p:pic>
      <p:graphicFrame>
        <p:nvGraphicFramePr>
          <p:cNvPr id="24" name="Diagram 23">
            <a:extLst>
              <a:ext uri="{FF2B5EF4-FFF2-40B4-BE49-F238E27FC236}">
                <a16:creationId xmlns:a16="http://schemas.microsoft.com/office/drawing/2014/main" id="{8104F1AD-EA03-4D67-A826-13B7C0E5CDE7}"/>
              </a:ext>
            </a:extLst>
          </p:cNvPr>
          <p:cNvGraphicFramePr/>
          <p:nvPr>
            <p:extLst>
              <p:ext uri="{D42A27DB-BD31-4B8C-83A1-F6EECF244321}">
                <p14:modId xmlns:p14="http://schemas.microsoft.com/office/powerpoint/2010/main" val="2730034342"/>
              </p:ext>
            </p:extLst>
          </p:nvPr>
        </p:nvGraphicFramePr>
        <p:xfrm>
          <a:off x="3642166" y="2695483"/>
          <a:ext cx="4807707" cy="12690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5" name="TextBox 34">
            <a:extLst>
              <a:ext uri="{FF2B5EF4-FFF2-40B4-BE49-F238E27FC236}">
                <a16:creationId xmlns:a16="http://schemas.microsoft.com/office/drawing/2014/main" id="{0DA23EAE-C812-4B96-8C14-4F8BB79E76C9}"/>
              </a:ext>
            </a:extLst>
          </p:cNvPr>
          <p:cNvSpPr txBox="1"/>
          <p:nvPr/>
        </p:nvSpPr>
        <p:spPr>
          <a:xfrm>
            <a:off x="233464" y="4888851"/>
            <a:ext cx="11731557" cy="1477328"/>
          </a:xfrm>
          <a:prstGeom prst="rect">
            <a:avLst/>
          </a:prstGeom>
          <a:noFill/>
          <a:ln w="15875">
            <a:noFill/>
          </a:ln>
          <a:effectLst>
            <a:softEdge rad="0"/>
          </a:effectLst>
        </p:spPr>
        <p:txBody>
          <a:bodyPr wrap="square" rtlCol="0">
            <a:spAutoFit/>
          </a:bodyPr>
          <a:lstStyle/>
          <a:p>
            <a:pPr algn="ctr"/>
            <a:r>
              <a:rPr lang="en-US" dirty="0">
                <a:solidFill>
                  <a:schemeClr val="accent2"/>
                </a:solidFill>
              </a:rPr>
              <a:t>Jennifer Kent, MEA Benefits Trust, Executive Director</a:t>
            </a:r>
          </a:p>
          <a:p>
            <a:pPr algn="ctr"/>
            <a:r>
              <a:rPr lang="en-US" dirty="0">
                <a:solidFill>
                  <a:schemeClr val="accent2"/>
                </a:solidFill>
              </a:rPr>
              <a:t>Sharon Beaulieu, MEA Benefits Trust, Benefits Manager</a:t>
            </a:r>
          </a:p>
          <a:p>
            <a:pPr algn="ctr"/>
            <a:r>
              <a:rPr lang="en-US" dirty="0">
                <a:solidFill>
                  <a:schemeClr val="accent2"/>
                </a:solidFill>
              </a:rPr>
              <a:t>Lynn Aceto, MEA Benefits Trust, Field Account Manager</a:t>
            </a:r>
          </a:p>
          <a:p>
            <a:pPr algn="ctr"/>
            <a:r>
              <a:rPr lang="en-US" dirty="0">
                <a:solidFill>
                  <a:schemeClr val="accent2"/>
                </a:solidFill>
              </a:rPr>
              <a:t>Patty Whitcomb, Anthem BC/BS, Account Specialist</a:t>
            </a:r>
          </a:p>
          <a:p>
            <a:pPr algn="ctr"/>
            <a:endParaRPr lang="en-US" dirty="0"/>
          </a:p>
        </p:txBody>
      </p:sp>
    </p:spTree>
    <p:extLst>
      <p:ext uri="{BB962C8B-B14F-4D97-AF65-F5344CB8AC3E}">
        <p14:creationId xmlns:p14="http://schemas.microsoft.com/office/powerpoint/2010/main" val="1991404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1F88C-46B8-4BF4-A003-B87811ADF284}"/>
              </a:ext>
            </a:extLst>
          </p:cNvPr>
          <p:cNvSpPr>
            <a:spLocks noGrp="1"/>
          </p:cNvSpPr>
          <p:nvPr>
            <p:ph type="title"/>
          </p:nvPr>
        </p:nvSpPr>
        <p:spPr>
          <a:xfrm>
            <a:off x="677333" y="245530"/>
            <a:ext cx="10435315" cy="651933"/>
          </a:xfrm>
        </p:spPr>
        <p:txBody>
          <a:bodyPr>
            <a:noAutofit/>
          </a:bodyPr>
          <a:lstStyle/>
          <a:p>
            <a:pPr algn="ctr"/>
            <a:r>
              <a:rPr lang="en-US" b="1" u="sng" dirty="0">
                <a:solidFill>
                  <a:schemeClr val="accent1">
                    <a:lumMod val="75000"/>
                  </a:schemeClr>
                </a:solidFill>
                <a:latin typeface="Arial" panose="020B0604020202020204" pitchFamily="34" charset="0"/>
                <a:cs typeface="Arial" panose="020B0604020202020204" pitchFamily="34" charset="0"/>
              </a:rPr>
              <a:t>Other Important Dates &amp; Information</a:t>
            </a:r>
          </a:p>
        </p:txBody>
      </p:sp>
      <p:sp>
        <p:nvSpPr>
          <p:cNvPr id="5" name="TextBox 4">
            <a:extLst>
              <a:ext uri="{FF2B5EF4-FFF2-40B4-BE49-F238E27FC236}">
                <a16:creationId xmlns:a16="http://schemas.microsoft.com/office/drawing/2014/main" id="{07DA1611-8457-4406-9A69-31E0DB986363}"/>
              </a:ext>
            </a:extLst>
          </p:cNvPr>
          <p:cNvSpPr txBox="1"/>
          <p:nvPr/>
        </p:nvSpPr>
        <p:spPr>
          <a:xfrm>
            <a:off x="677333" y="4642009"/>
            <a:ext cx="11156703" cy="1785104"/>
          </a:xfrm>
          <a:prstGeom prst="rect">
            <a:avLst/>
          </a:prstGeom>
          <a:noFill/>
        </p:spPr>
        <p:txBody>
          <a:bodyPr wrap="square" rtlCol="0">
            <a:spAutoFit/>
          </a:bodyPr>
          <a:lstStyle/>
          <a:p>
            <a:pPr marL="0" lvl="1" indent="0">
              <a:buNone/>
              <a:defRPr/>
            </a:pPr>
            <a:r>
              <a:rPr lang="en-US" sz="1400" b="1" u="sng" dirty="0">
                <a:latin typeface="Arial" panose="020B0604020202020204" pitchFamily="34" charset="0"/>
                <a:ea typeface="Tahoma" panose="020B0604030504040204" pitchFamily="34" charset="0"/>
                <a:cs typeface="Arial" panose="020B0604020202020204" pitchFamily="34" charset="0"/>
              </a:rPr>
              <a:t>Qualifying Events - 60 Days from date of the event, to process or receive enrollment/cancellation and changing benefits.</a:t>
            </a:r>
          </a:p>
          <a:p>
            <a:pPr marL="285750" lvl="1" indent="-285750">
              <a:buFont typeface="Wingdings" panose="05000000000000000000" pitchFamily="2" charset="2"/>
              <a:buChar char="ü"/>
              <a:defRPr/>
            </a:pPr>
            <a:r>
              <a:rPr lang="en-US" sz="1400" b="1" dirty="0">
                <a:latin typeface="Arial" panose="020B0604020202020204" pitchFamily="34" charset="0"/>
                <a:ea typeface="Tahoma" panose="020B0604030504040204" pitchFamily="34" charset="0"/>
                <a:cs typeface="Arial" panose="020B0604020202020204" pitchFamily="34" charset="0"/>
              </a:rPr>
              <a:t>	Marriage (can change policy)</a:t>
            </a:r>
          </a:p>
          <a:p>
            <a:pPr marL="285750" lvl="1" indent="-285750">
              <a:buFont typeface="Wingdings" panose="05000000000000000000" pitchFamily="2" charset="2"/>
              <a:buChar char="ü"/>
              <a:defRPr/>
            </a:pPr>
            <a:r>
              <a:rPr lang="en-US" sz="1400" b="1" dirty="0">
                <a:latin typeface="Arial" panose="020B0604020202020204" pitchFamily="34" charset="0"/>
                <a:ea typeface="Tahoma" panose="020B0604030504040204" pitchFamily="34" charset="0"/>
                <a:cs typeface="Arial" panose="020B0604020202020204" pitchFamily="34" charset="0"/>
              </a:rPr>
              <a:t>	Birth/Adoption (birth of child qualifying time to add spouse, also change policy) </a:t>
            </a:r>
          </a:p>
          <a:p>
            <a:pPr marL="285750" lvl="1" indent="-285750">
              <a:buFont typeface="Wingdings" panose="05000000000000000000" pitchFamily="2" charset="2"/>
              <a:buChar char="ü"/>
              <a:defRPr/>
            </a:pPr>
            <a:r>
              <a:rPr lang="en-US" sz="1400" b="1" dirty="0">
                <a:latin typeface="Arial" panose="020B0604020202020204" pitchFamily="34" charset="0"/>
                <a:ea typeface="Tahoma" panose="020B0604030504040204" pitchFamily="34" charset="0"/>
                <a:cs typeface="Arial" panose="020B0604020202020204" pitchFamily="34" charset="0"/>
              </a:rPr>
              <a:t>	Spouse/Dependent terminates employment (if adding spouse/dependent, they can change policy</a:t>
            </a:r>
            <a:r>
              <a:rPr lang="en-US" sz="1400" i="1" dirty="0">
                <a:effectLst>
                  <a:outerShdw blurRad="38100" dist="38100" dir="2700000" algn="tl">
                    <a:srgbClr val="C0C0C0"/>
                  </a:outerShdw>
                </a:effectLst>
                <a:latin typeface="Arial" panose="020B0604020202020204" pitchFamily="34" charset="0"/>
                <a:ea typeface="Tahoma" panose="020B0604030504040204" pitchFamily="34" charset="0"/>
                <a:cs typeface="Arial" panose="020B0604020202020204" pitchFamily="34" charset="0"/>
              </a:rPr>
              <a:t>)</a:t>
            </a:r>
            <a:endParaRPr lang="en-US" sz="1400" b="1" dirty="0">
              <a:latin typeface="Arial" panose="020B0604020202020204" pitchFamily="34" charset="0"/>
              <a:ea typeface="Tahoma" panose="020B0604030504040204" pitchFamily="34" charset="0"/>
              <a:cs typeface="Arial" panose="020B0604020202020204" pitchFamily="34" charset="0"/>
            </a:endParaRPr>
          </a:p>
          <a:p>
            <a:pPr marL="285750" lvl="1" indent="-285750">
              <a:buFont typeface="Wingdings" panose="05000000000000000000" pitchFamily="2" charset="2"/>
              <a:buChar char="ü"/>
              <a:defRPr/>
            </a:pPr>
            <a:r>
              <a:rPr lang="en-US" sz="1400" b="1" dirty="0">
                <a:latin typeface="Arial" panose="020B0604020202020204" pitchFamily="34" charset="0"/>
                <a:ea typeface="Tahoma" panose="020B0604030504040204" pitchFamily="34" charset="0"/>
                <a:cs typeface="Arial" panose="020B0604020202020204" pitchFamily="34" charset="0"/>
              </a:rPr>
              <a:t>	Loss of Coverage (employee was on spouse’s policy)</a:t>
            </a:r>
          </a:p>
          <a:p>
            <a:pPr marL="285750" lvl="1" indent="-285750">
              <a:buFont typeface="Wingdings" panose="05000000000000000000" pitchFamily="2" charset="2"/>
              <a:buChar char="ü"/>
              <a:defRPr/>
            </a:pPr>
            <a:r>
              <a:rPr lang="en-US" sz="1400" b="1" dirty="0">
                <a:latin typeface="Arial" panose="020B0604020202020204" pitchFamily="34" charset="0"/>
                <a:ea typeface="Tahoma" panose="020B0604030504040204" pitchFamily="34" charset="0"/>
                <a:cs typeface="Arial" panose="020B0604020202020204" pitchFamily="34" charset="0"/>
              </a:rPr>
              <a:t>	Divorce </a:t>
            </a:r>
            <a:endParaRPr lang="en-US" sz="1400" dirty="0">
              <a:latin typeface="Arial" panose="020B0604020202020204" pitchFamily="34" charset="0"/>
              <a:cs typeface="Arial" panose="020B0604020202020204" pitchFamily="34" charset="0"/>
            </a:endParaRPr>
          </a:p>
          <a:p>
            <a:pPr marL="285750" lvl="1" indent="-285750">
              <a:buFont typeface="Wingdings" panose="05000000000000000000" pitchFamily="2" charset="2"/>
              <a:buChar char="ü"/>
              <a:defRPr/>
            </a:pPr>
            <a:endParaRPr lang="en-US" sz="1200" i="1" dirty="0">
              <a:solidFill>
                <a:schemeClr val="accent1"/>
              </a:solidFill>
              <a:effectLst>
                <a:outerShdw blurRad="38100" dist="38100" dir="2700000" algn="tl">
                  <a:srgbClr val="C0C0C0"/>
                </a:outerShdw>
              </a:effectLst>
              <a:latin typeface="Arial" panose="020B0604020202020204" pitchFamily="34" charset="0"/>
              <a:ea typeface="Tahoma" panose="020B0604030504040204" pitchFamily="34" charset="0"/>
              <a:cs typeface="Arial" panose="020B0604020202020204" pitchFamily="34" charset="0"/>
            </a:endParaRPr>
          </a:p>
          <a:p>
            <a:pPr marL="0" lvl="1" indent="0">
              <a:buNone/>
              <a:defRPr/>
            </a:pPr>
            <a:endParaRPr lang="en-US" sz="1400" b="1" dirty="0">
              <a:solidFill>
                <a:schemeClr val="accent1">
                  <a:lumMod val="50000"/>
                </a:schemeClr>
              </a:solidFill>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7092423A-D149-4B6E-B260-2C257204C47B}"/>
              </a:ext>
            </a:extLst>
          </p:cNvPr>
          <p:cNvSpPr txBox="1"/>
          <p:nvPr/>
        </p:nvSpPr>
        <p:spPr>
          <a:xfrm>
            <a:off x="677334" y="1341001"/>
            <a:ext cx="11156703" cy="2031325"/>
          </a:xfrm>
          <a:prstGeom prst="rect">
            <a:avLst/>
          </a:prstGeom>
          <a:noFill/>
        </p:spPr>
        <p:txBody>
          <a:bodyPr wrap="square">
            <a:spAutoFit/>
          </a:bodyPr>
          <a:lstStyle/>
          <a:p>
            <a:r>
              <a:rPr lang="en-US" sz="1400" b="1" u="sng" dirty="0">
                <a:latin typeface="Arial" panose="020B0604020202020204" pitchFamily="34" charset="0"/>
                <a:ea typeface="Calibri" panose="020F0502020204030204" pitchFamily="34" charset="0"/>
                <a:cs typeface="Arial" panose="020B0604020202020204" pitchFamily="34" charset="0"/>
              </a:rPr>
              <a:t>Effective Dates for New Hires</a:t>
            </a:r>
          </a:p>
          <a:p>
            <a:r>
              <a:rPr lang="en-US" sz="1400" dirty="0">
                <a:latin typeface="Arial" panose="020B0604020202020204" pitchFamily="34" charset="0"/>
                <a:ea typeface="Tahoma" panose="020B0604030504040204" pitchFamily="34" charset="0"/>
                <a:cs typeface="Arial" panose="020B0604020202020204" pitchFamily="34" charset="0"/>
              </a:rPr>
              <a:t>Regular New Hire through Employer Access is the </a:t>
            </a:r>
            <a:r>
              <a:rPr lang="en-US" sz="1400" dirty="0">
                <a:effectLst/>
                <a:latin typeface="Arial" panose="020B0604020202020204" pitchFamily="34" charset="0"/>
                <a:ea typeface="Calibri" panose="020F0502020204030204" pitchFamily="34" charset="0"/>
                <a:cs typeface="Arial" panose="020B0604020202020204" pitchFamily="34" charset="0"/>
              </a:rPr>
              <a:t>1</a:t>
            </a:r>
            <a:r>
              <a:rPr lang="en-US" sz="1400" baseline="30000" dirty="0">
                <a:effectLst/>
                <a:latin typeface="Arial" panose="020B0604020202020204" pitchFamily="34" charset="0"/>
                <a:ea typeface="Calibri" panose="020F0502020204030204" pitchFamily="34" charset="0"/>
                <a:cs typeface="Arial" panose="020B0604020202020204" pitchFamily="34" charset="0"/>
              </a:rPr>
              <a:t>st</a:t>
            </a:r>
            <a:r>
              <a:rPr lang="en-US" sz="1400" dirty="0">
                <a:effectLst/>
                <a:latin typeface="Arial" panose="020B0604020202020204" pitchFamily="34" charset="0"/>
                <a:ea typeface="Calibri" panose="020F0502020204030204" pitchFamily="34" charset="0"/>
                <a:cs typeface="Arial" panose="020B0604020202020204" pitchFamily="34" charset="0"/>
              </a:rPr>
              <a:t> of the month following the Date of hire. </a:t>
            </a:r>
            <a:r>
              <a:rPr lang="en-US" sz="1400" dirty="0">
                <a:latin typeface="Arial" panose="020B0604020202020204" pitchFamily="34" charset="0"/>
                <a:ea typeface="Calibri" panose="020F0502020204030204" pitchFamily="34" charset="0"/>
                <a:cs typeface="Arial" panose="020B0604020202020204" pitchFamily="34" charset="0"/>
              </a:rPr>
              <a:t>If your district has a longer waiting period you must notify Anthem, so your enrollments can process correctly in the system.</a:t>
            </a:r>
          </a:p>
          <a:p>
            <a:endParaRPr lang="en-US" sz="1400" dirty="0">
              <a:effectLst/>
              <a:latin typeface="Arial" panose="020B0604020202020204" pitchFamily="34" charset="0"/>
              <a:ea typeface="Calibri" panose="020F0502020204030204" pitchFamily="34" charset="0"/>
              <a:cs typeface="Arial" panose="020B0604020202020204" pitchFamily="34" charset="0"/>
            </a:endParaRPr>
          </a:p>
          <a:p>
            <a:r>
              <a:rPr lang="en-US" sz="1400" dirty="0">
                <a:latin typeface="Arial" panose="020B0604020202020204" pitchFamily="34" charset="0"/>
                <a:ea typeface="Calibri" panose="020F0502020204030204" pitchFamily="34" charset="0"/>
                <a:cs typeface="Arial" panose="020B0604020202020204" pitchFamily="34" charset="0"/>
              </a:rPr>
              <a:t>If your DOH is the first of the month, effective date can be </a:t>
            </a:r>
            <a:r>
              <a:rPr lang="en-US" sz="1400" dirty="0">
                <a:effectLst/>
                <a:latin typeface="Arial" panose="020B0604020202020204" pitchFamily="34" charset="0"/>
                <a:ea typeface="Calibri" panose="020F0502020204030204" pitchFamily="34" charset="0"/>
                <a:cs typeface="Arial" panose="020B0604020202020204" pitchFamily="34" charset="0"/>
              </a:rPr>
              <a:t>the 1</a:t>
            </a:r>
            <a:r>
              <a:rPr lang="en-US" sz="1400" baseline="30000" dirty="0">
                <a:effectLst/>
                <a:latin typeface="Arial" panose="020B0604020202020204" pitchFamily="34" charset="0"/>
                <a:ea typeface="Calibri" panose="020F0502020204030204" pitchFamily="34" charset="0"/>
                <a:cs typeface="Arial" panose="020B0604020202020204" pitchFamily="34" charset="0"/>
              </a:rPr>
              <a:t>st</a:t>
            </a:r>
            <a:r>
              <a:rPr lang="en-US" sz="1400" dirty="0">
                <a:effectLst/>
                <a:latin typeface="Arial" panose="020B0604020202020204" pitchFamily="34" charset="0"/>
                <a:ea typeface="Calibri" panose="020F0502020204030204" pitchFamily="34" charset="0"/>
                <a:cs typeface="Arial" panose="020B0604020202020204" pitchFamily="34" charset="0"/>
              </a:rPr>
              <a:t> of that month, or the first of the following month. Example Hire 05/01/2026 effective date can be 05/01/2026 or 06/01/26) </a:t>
            </a:r>
          </a:p>
          <a:p>
            <a:endParaRPr lang="en-US" sz="1400" b="1" u="sng" dirty="0">
              <a:effectLst/>
              <a:latin typeface="Arial" panose="020B0604020202020204" pitchFamily="34" charset="0"/>
              <a:ea typeface="Calibri" panose="020F0502020204030204" pitchFamily="34" charset="0"/>
              <a:cs typeface="Arial" panose="020B0604020202020204" pitchFamily="34" charset="0"/>
            </a:endParaRPr>
          </a:p>
          <a:p>
            <a:r>
              <a:rPr lang="en-US" sz="1400" b="1" i="1" u="sng" dirty="0">
                <a:effectLst/>
                <a:latin typeface="Arial" panose="020B0604020202020204" pitchFamily="34" charset="0"/>
                <a:ea typeface="Calibri" panose="020F0502020204030204" pitchFamily="34" charset="0"/>
                <a:cs typeface="Arial" panose="020B0604020202020204" pitchFamily="34" charset="0"/>
              </a:rPr>
              <a:t>Ideally, you should enroll </a:t>
            </a:r>
            <a:r>
              <a:rPr lang="en-US" sz="1400" b="1" i="1" u="sng" dirty="0">
                <a:latin typeface="Arial" panose="020B0604020202020204" pitchFamily="34" charset="0"/>
                <a:ea typeface="Calibri" panose="020F0502020204030204" pitchFamily="34" charset="0"/>
                <a:cs typeface="Arial" panose="020B0604020202020204" pitchFamily="34" charset="0"/>
              </a:rPr>
              <a:t>them prior to their effective date for ID card purposes. However, t</a:t>
            </a:r>
            <a:r>
              <a:rPr lang="en-US" sz="1400" b="1" i="1" u="sng" dirty="0">
                <a:effectLst/>
                <a:latin typeface="Arial" panose="020B0604020202020204" pitchFamily="34" charset="0"/>
                <a:ea typeface="Calibri" panose="020F0502020204030204" pitchFamily="34" charset="0"/>
                <a:cs typeface="Arial" panose="020B0604020202020204" pitchFamily="34" charset="0"/>
              </a:rPr>
              <a:t>here is a 60-day </a:t>
            </a:r>
            <a:r>
              <a:rPr lang="en-US" sz="1400" b="1" i="1" u="sng" dirty="0">
                <a:latin typeface="Arial" panose="020B0604020202020204" pitchFamily="34" charset="0"/>
                <a:ea typeface="Calibri" panose="020F0502020204030204" pitchFamily="34" charset="0"/>
                <a:cs typeface="Arial" panose="020B0604020202020204" pitchFamily="34" charset="0"/>
              </a:rPr>
              <a:t>window from the requested effective date, to enroll a new hi</a:t>
            </a:r>
            <a:r>
              <a:rPr lang="en-US" sz="1400" b="1" i="1" u="sng" dirty="0">
                <a:ea typeface="Calibri" panose="020F0502020204030204" pitchFamily="34" charset="0"/>
              </a:rPr>
              <a:t>re. </a:t>
            </a:r>
            <a:endParaRPr lang="en-US" sz="1800" b="1" i="1" u="sng" dirty="0">
              <a:effectLst>
                <a:outerShdw blurRad="38100" dist="38100" dir="2700000" algn="tl">
                  <a:srgbClr val="C0C0C0"/>
                </a:outerShdw>
              </a:effectLst>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292D312F-2072-52C5-C564-54BB94B7833A}"/>
              </a:ext>
            </a:extLst>
          </p:cNvPr>
          <p:cNvSpPr txBox="1"/>
          <p:nvPr/>
        </p:nvSpPr>
        <p:spPr>
          <a:xfrm>
            <a:off x="677333" y="3545502"/>
            <a:ext cx="10652083" cy="815608"/>
          </a:xfrm>
          <a:prstGeom prst="rect">
            <a:avLst/>
          </a:prstGeom>
          <a:noFill/>
        </p:spPr>
        <p:txBody>
          <a:bodyPr wrap="square">
            <a:spAutoFit/>
          </a:bodyPr>
          <a:lstStyle/>
          <a:p>
            <a:pPr marL="0" indent="0">
              <a:spcBef>
                <a:spcPts val="600"/>
              </a:spcBef>
              <a:buNone/>
            </a:pPr>
            <a:r>
              <a:rPr lang="en-US" sz="1400" b="1" u="sng" dirty="0">
                <a:effectLst/>
                <a:latin typeface="Arial" panose="020B0604020202020204" pitchFamily="34" charset="0"/>
                <a:ea typeface="Calibri" panose="020F0502020204030204" pitchFamily="34" charset="0"/>
                <a:cs typeface="Arial" panose="020B0604020202020204" pitchFamily="34" charset="0"/>
              </a:rPr>
              <a:t>For Retirement</a:t>
            </a:r>
            <a:r>
              <a:rPr lang="en-US" sz="1400" b="1" dirty="0">
                <a:effectLst/>
                <a:latin typeface="Arial" panose="020B0604020202020204" pitchFamily="34" charset="0"/>
                <a:ea typeface="Calibri" panose="020F050202020403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Anthem will need to receive these Transfer to Retirement applications </a:t>
            </a:r>
            <a:r>
              <a:rPr lang="en-US" altLang="en-US" sz="1400" b="1" dirty="0">
                <a:latin typeface="Arial" panose="020B0604020202020204" pitchFamily="34" charset="0"/>
                <a:cs typeface="Arial" panose="020B0604020202020204" pitchFamily="34" charset="0"/>
              </a:rPr>
              <a:t>within 60 days from the requested termination date; however, no earlier than 60 days</a:t>
            </a:r>
            <a:r>
              <a:rPr lang="en-US" altLang="en-US" sz="1400" dirty="0">
                <a:latin typeface="Arial" panose="020B0604020202020204" pitchFamily="34" charset="0"/>
                <a:cs typeface="Arial" panose="020B0604020202020204" pitchFamily="34" charset="0"/>
              </a:rPr>
              <a:t>.</a:t>
            </a:r>
          </a:p>
          <a:p>
            <a:pPr>
              <a:spcBef>
                <a:spcPts val="600"/>
              </a:spcBef>
            </a:pPr>
            <a:r>
              <a:rPr lang="en-US" sz="1400" dirty="0">
                <a:latin typeface="Arial" panose="020B0604020202020204" pitchFamily="34" charset="0"/>
                <a:ea typeface="Calibri" panose="020F0502020204030204" pitchFamily="34" charset="0"/>
                <a:cs typeface="Arial" panose="020B0604020202020204" pitchFamily="34" charset="0"/>
              </a:rPr>
              <a:t>Please cancel the retiring employee in Employer Access no earlier than 1 month prior to the date their coverage will end.</a:t>
            </a: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03455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6C678-5616-5A3A-0A46-1A419607B6D9}"/>
              </a:ext>
            </a:extLst>
          </p:cNvPr>
          <p:cNvSpPr>
            <a:spLocks noGrp="1"/>
          </p:cNvSpPr>
          <p:nvPr>
            <p:ph type="title"/>
          </p:nvPr>
        </p:nvSpPr>
        <p:spPr>
          <a:xfrm>
            <a:off x="1" y="609600"/>
            <a:ext cx="10661903" cy="1320800"/>
          </a:xfrm>
        </p:spPr>
        <p:txBody>
          <a:bodyPr/>
          <a:lstStyle/>
          <a:p>
            <a:pPr algn="ctr"/>
            <a:r>
              <a:rPr lang="en-US" b="1" u="sng" dirty="0">
                <a:solidFill>
                  <a:schemeClr val="accent6"/>
                </a:solidFill>
                <a:latin typeface="Arial" panose="020B0604020202020204" pitchFamily="34" charset="0"/>
                <a:cs typeface="Arial" panose="020B0604020202020204" pitchFamily="34" charset="0"/>
              </a:rPr>
              <a:t>Other Important Information</a:t>
            </a:r>
            <a:endParaRPr lang="en-US" b="1" dirty="0">
              <a:solidFill>
                <a:schemeClr val="accent6"/>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409B678-2B86-1186-F3D1-949C146750AD}"/>
              </a:ext>
            </a:extLst>
          </p:cNvPr>
          <p:cNvSpPr>
            <a:spLocks noGrp="1"/>
          </p:cNvSpPr>
          <p:nvPr>
            <p:ph idx="1"/>
          </p:nvPr>
        </p:nvSpPr>
        <p:spPr>
          <a:xfrm>
            <a:off x="677333" y="1813169"/>
            <a:ext cx="9161611" cy="4228193"/>
          </a:xfrm>
        </p:spPr>
        <p:txBody>
          <a:bodyPr>
            <a:normAutofit lnSpcReduction="10000"/>
          </a:bodyPr>
          <a:lstStyle/>
          <a:p>
            <a:pPr lvl="0"/>
            <a:r>
              <a:rPr lang="en-US" sz="1800" b="1" u="sng" dirty="0">
                <a:latin typeface="Arial" panose="020B0604020202020204" pitchFamily="34" charset="0"/>
                <a:cs typeface="Arial" panose="020B0604020202020204" pitchFamily="34" charset="0"/>
              </a:rPr>
              <a:t>OE applications</a:t>
            </a:r>
            <a:r>
              <a:rPr lang="en-US" sz="1800" b="1"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should include the following for each member on the Choice Plus plan or Choice Plus Value plan: Primary Care Physician’s full name and  6-digit code (not the NPI code). </a:t>
            </a:r>
          </a:p>
          <a:p>
            <a:r>
              <a:rPr lang="en-US" sz="1800" b="1" u="sng" dirty="0">
                <a:latin typeface="Arial" panose="020B0604020202020204" pitchFamily="34" charset="0"/>
                <a:cs typeface="Arial" panose="020B0604020202020204" pitchFamily="34" charset="0"/>
              </a:rPr>
              <a:t>Date of hire and number of hours worked per week is required</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15 hours is the minimum hours per week to be eligible for the health insurance; however, the district can have a higher number of minimum hours. </a:t>
            </a:r>
          </a:p>
          <a:p>
            <a:r>
              <a:rPr lang="en-US" b="1" u="sng" dirty="0">
                <a:solidFill>
                  <a:schemeClr val="tx1"/>
                </a:solidFill>
                <a:latin typeface="Arial" panose="020B0604020202020204" pitchFamily="34" charset="0"/>
                <a:cs typeface="Arial" panose="020B0604020202020204" pitchFamily="34" charset="0"/>
              </a:rPr>
              <a:t>Retro Active Terminations: </a:t>
            </a:r>
            <a:r>
              <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Retroactive Terminations – terminations must be submitted within 60 days from the requested effective date. Please be sure to review your monthly invoices to make sure no terminated employees are still active on your invoice. We can no longer allow terminations past 60 days unless the member transferred to another MEABT school group.  </a:t>
            </a:r>
          </a:p>
          <a:p>
            <a:r>
              <a:rPr lang="en-US" sz="1800" b="1" u="sng" dirty="0">
                <a:latin typeface="Arial" panose="020B0604020202020204" pitchFamily="34" charset="0"/>
                <a:cs typeface="Arial" panose="020B0604020202020204" pitchFamily="34" charset="0"/>
              </a:rPr>
              <a:t>Transfer to Retirement Status forms</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The “</a:t>
            </a:r>
            <a:r>
              <a:rPr lang="en-US" sz="1800" b="1" dirty="0">
                <a:latin typeface="Arial" panose="020B0604020202020204" pitchFamily="34" charset="0"/>
                <a:cs typeface="Arial" panose="020B0604020202020204" pitchFamily="34" charset="0"/>
              </a:rPr>
              <a:t>for school use</a:t>
            </a:r>
            <a:r>
              <a:rPr lang="en-US" sz="1800" dirty="0">
                <a:latin typeface="Arial" panose="020B0604020202020204" pitchFamily="34" charset="0"/>
                <a:cs typeface="Arial" panose="020B0604020202020204" pitchFamily="34" charset="0"/>
              </a:rPr>
              <a:t>” section is required to  be completed to allow for processing through Anthem. District should keep a copy for their files and provide a copy to the employee.</a:t>
            </a:r>
          </a:p>
          <a:p>
            <a:endParaRPr lang="en-US" sz="1800" dirty="0">
              <a:solidFill>
                <a:srgbClr val="0F4761"/>
              </a:solidFill>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Tree>
    <p:extLst>
      <p:ext uri="{BB962C8B-B14F-4D97-AF65-F5344CB8AC3E}">
        <p14:creationId xmlns:p14="http://schemas.microsoft.com/office/powerpoint/2010/main" val="394742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37E31-7680-4DE8-808D-1334D0C044A7}"/>
              </a:ext>
            </a:extLst>
          </p:cNvPr>
          <p:cNvSpPr>
            <a:spLocks noGrp="1"/>
          </p:cNvSpPr>
          <p:nvPr>
            <p:ph type="title"/>
          </p:nvPr>
        </p:nvSpPr>
        <p:spPr>
          <a:xfrm>
            <a:off x="435935" y="262929"/>
            <a:ext cx="11483163" cy="600075"/>
          </a:xfrm>
        </p:spPr>
        <p:txBody>
          <a:bodyPr>
            <a:noAutofit/>
          </a:bodyPr>
          <a:lstStyle/>
          <a:p>
            <a:pPr algn="ctr"/>
            <a:r>
              <a:rPr lang="en-US" b="1" u="sng" dirty="0">
                <a:solidFill>
                  <a:schemeClr val="accent6"/>
                </a:solidFill>
                <a:latin typeface="Arial" panose="020B0604020202020204" pitchFamily="34" charset="0"/>
                <a:cs typeface="Arial" panose="020B0604020202020204" pitchFamily="34" charset="0"/>
              </a:rPr>
              <a:t>Employer Access</a:t>
            </a:r>
          </a:p>
        </p:txBody>
      </p:sp>
      <p:sp>
        <p:nvSpPr>
          <p:cNvPr id="6" name="TextBox 5">
            <a:extLst>
              <a:ext uri="{FF2B5EF4-FFF2-40B4-BE49-F238E27FC236}">
                <a16:creationId xmlns:a16="http://schemas.microsoft.com/office/drawing/2014/main" id="{0673386C-3CE9-4944-B0AA-C808A3E60E16}"/>
              </a:ext>
            </a:extLst>
          </p:cNvPr>
          <p:cNvSpPr txBox="1"/>
          <p:nvPr/>
        </p:nvSpPr>
        <p:spPr>
          <a:xfrm>
            <a:off x="435935" y="1102337"/>
            <a:ext cx="11483163" cy="6382260"/>
          </a:xfrm>
          <a:prstGeom prst="rect">
            <a:avLst/>
          </a:prstGeom>
          <a:noFill/>
        </p:spPr>
        <p:txBody>
          <a:bodyPr wrap="square" rtlCol="0">
            <a:spAutoFit/>
          </a:bodyPr>
          <a:lstStyle/>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Always </a:t>
            </a:r>
            <a:r>
              <a:rPr lang="en-US" sz="1400" b="1" u="sng" dirty="0">
                <a:effectLst/>
                <a:latin typeface="Arial" panose="020B0604020202020204" pitchFamily="34" charset="0"/>
                <a:ea typeface="Calibri" panose="020F0502020204030204" pitchFamily="34" charset="0"/>
                <a:cs typeface="Arial" panose="020B0604020202020204" pitchFamily="34" charset="0"/>
              </a:rPr>
              <a:t>review applications </a:t>
            </a:r>
            <a:r>
              <a:rPr lang="en-US" sz="1400" dirty="0">
                <a:effectLst/>
                <a:latin typeface="Arial" panose="020B0604020202020204" pitchFamily="34" charset="0"/>
                <a:ea typeface="Calibri" panose="020F0502020204030204" pitchFamily="34" charset="0"/>
                <a:cs typeface="Arial" panose="020B0604020202020204" pitchFamily="34" charset="0"/>
              </a:rPr>
              <a:t>for accuracy prior to submission. Please email </a:t>
            </a:r>
            <a:r>
              <a:rPr lang="en-US" sz="1400" b="1" dirty="0">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NEEmployeraccess@anthem.com</a:t>
            </a:r>
            <a:r>
              <a:rPr lang="en-US" sz="1400" b="1"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immediately with any discrepancies you cannot fix using the web enrollment tool. </a:t>
            </a:r>
          </a:p>
          <a:p>
            <a:pPr marL="0" marR="0">
              <a:lnSpc>
                <a:spcPct val="107000"/>
              </a:lnSpc>
              <a:spcBef>
                <a:spcPts val="0"/>
              </a:spcBef>
              <a:spcAft>
                <a:spcPts val="0"/>
              </a:spcAft>
            </a:pPr>
            <a:endParaRPr lang="en-US" sz="8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Anthem can not take corrections over the phone. Please remember to include your Group number in the email.</a:t>
            </a:r>
          </a:p>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You can delete your partially saved or saved applications under the unfinished activity section. </a:t>
            </a:r>
          </a:p>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1400" b="1" u="sng" dirty="0">
                <a:effectLst/>
                <a:latin typeface="Arial" panose="020B0604020202020204" pitchFamily="34" charset="0"/>
                <a:ea typeface="Calibri" panose="020F0502020204030204" pitchFamily="34" charset="0"/>
                <a:cs typeface="Arial" panose="020B0604020202020204" pitchFamily="34" charset="0"/>
              </a:rPr>
              <a:t>CORRECTIONS THAT ARE ABLE TO BE DONE </a:t>
            </a:r>
            <a:r>
              <a:rPr lang="en-US" sz="1400" b="1" u="sng" dirty="0">
                <a:latin typeface="Arial" panose="020B0604020202020204" pitchFamily="34" charset="0"/>
                <a:ea typeface="Calibri" panose="020F0502020204030204" pitchFamily="34" charset="0"/>
                <a:cs typeface="Arial" panose="020B0604020202020204" pitchFamily="34" charset="0"/>
              </a:rPr>
              <a:t>I</a:t>
            </a:r>
            <a:r>
              <a:rPr lang="en-US" sz="1400" b="1" u="sng" dirty="0">
                <a:effectLst/>
                <a:latin typeface="Arial" panose="020B0604020202020204" pitchFamily="34" charset="0"/>
                <a:ea typeface="Calibri" panose="020F0502020204030204" pitchFamily="34" charset="0"/>
                <a:cs typeface="Arial" panose="020B0604020202020204" pitchFamily="34" charset="0"/>
              </a:rPr>
              <a:t>N EMPLOYER ACCESS:</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b="1"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Any keying errors such as misspelled names, incorrect group number, incorrect cancellation dates, incorrect health benefits plans, </a:t>
            </a:r>
          </a:p>
          <a:p>
            <a:pPr marL="0" marR="0">
              <a:lnSpc>
                <a:spcPct val="107000"/>
              </a:lnSpc>
              <a:spcBef>
                <a:spcPts val="0"/>
              </a:spcBef>
              <a:spcAft>
                <a:spcPts val="0"/>
              </a:spcAft>
            </a:pPr>
            <a:r>
              <a:rPr lang="en-US" sz="1400" dirty="0">
                <a:latin typeface="Arial" panose="020B0604020202020204" pitchFamily="34" charset="0"/>
                <a:ea typeface="Calibri" panose="020F0502020204030204" pitchFamily="34" charset="0"/>
                <a:cs typeface="Arial" panose="020B0604020202020204" pitchFamily="34" charset="0"/>
              </a:rPr>
              <a:t>or </a:t>
            </a:r>
            <a:r>
              <a:rPr lang="en-US" sz="1400" dirty="0">
                <a:effectLst/>
                <a:latin typeface="Arial" panose="020B0604020202020204" pitchFamily="34" charset="0"/>
                <a:ea typeface="Calibri" panose="020F0502020204030204" pitchFamily="34" charset="0"/>
                <a:cs typeface="Arial" panose="020B0604020202020204" pitchFamily="34" charset="0"/>
              </a:rPr>
              <a:t>an employee set up incorrectly can all be corrected on the Employer Access.</a:t>
            </a: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1400" b="1" u="sng" dirty="0">
                <a:latin typeface="Arial" panose="020B0604020202020204" pitchFamily="34" charset="0"/>
                <a:ea typeface="Calibri" panose="020F0502020204030204" pitchFamily="34" charset="0"/>
                <a:cs typeface="Arial" panose="020B0604020202020204" pitchFamily="34" charset="0"/>
              </a:rPr>
              <a:t>COBRA</a:t>
            </a:r>
            <a:r>
              <a:rPr lang="en-US" sz="1400" b="1" dirty="0">
                <a:latin typeface="Arial" panose="020B0604020202020204" pitchFamily="34" charset="0"/>
                <a:ea typeface="Calibri" panose="020F0502020204030204" pitchFamily="34" charset="0"/>
                <a:cs typeface="Arial" panose="020B0604020202020204" pitchFamily="34" charset="0"/>
              </a:rPr>
              <a:t>:  </a:t>
            </a:r>
            <a:r>
              <a:rPr lang="en-US" sz="1400" dirty="0">
                <a:latin typeface="Arial" panose="020B0604020202020204" pitchFamily="34" charset="0"/>
                <a:ea typeface="Calibri" panose="020F0502020204030204" pitchFamily="34" charset="0"/>
                <a:cs typeface="Arial" panose="020B0604020202020204" pitchFamily="34" charset="0"/>
              </a:rPr>
              <a:t>When offering COBRA, please be sure to cancel the employee’s contract ASAP on Employer Access regardless of whether the employee opts/waives COBRA.</a:t>
            </a:r>
          </a:p>
          <a:p>
            <a:pPr>
              <a:lnSpc>
                <a:spcPct val="107000"/>
              </a:lnSpc>
            </a:pPr>
            <a:r>
              <a:rPr lang="en-US" sz="1400" dirty="0">
                <a:latin typeface="Arial" panose="020B0604020202020204" pitchFamily="34" charset="0"/>
                <a:ea typeface="Calibri" panose="020F0502020204030204" pitchFamily="34" charset="0"/>
                <a:cs typeface="Arial" panose="020B0604020202020204" pitchFamily="34" charset="0"/>
              </a:rPr>
              <a:t> </a:t>
            </a:r>
          </a:p>
          <a:p>
            <a:pPr>
              <a:lnSpc>
                <a:spcPct val="107000"/>
              </a:lnSpc>
            </a:pPr>
            <a:r>
              <a:rPr lang="en-US" sz="1400" b="1" u="sng" dirty="0">
                <a:latin typeface="Arial" panose="020B0604020202020204" pitchFamily="34" charset="0"/>
                <a:ea typeface="Calibri" panose="020F0502020204030204" pitchFamily="34" charset="0"/>
                <a:cs typeface="Arial" panose="020B0604020202020204" pitchFamily="34" charset="0"/>
              </a:rPr>
              <a:t>REINSTATING VS. RE-ENROLLMENT</a:t>
            </a:r>
            <a:r>
              <a:rPr lang="en-US" sz="1400" b="1" dirty="0">
                <a:latin typeface="Arial" panose="020B0604020202020204" pitchFamily="34" charset="0"/>
                <a:ea typeface="Calibri" panose="020F0502020204030204" pitchFamily="34" charset="0"/>
                <a:cs typeface="Arial" panose="020B0604020202020204" pitchFamily="34" charset="0"/>
              </a:rPr>
              <a:t>:  </a:t>
            </a:r>
            <a:r>
              <a:rPr lang="en-US" sz="1400" dirty="0">
                <a:latin typeface="Arial" panose="020B0604020202020204" pitchFamily="34" charset="0"/>
                <a:ea typeface="Calibri" panose="020F0502020204030204" pitchFamily="34" charset="0"/>
                <a:cs typeface="Arial" panose="020B0604020202020204" pitchFamily="34" charset="0"/>
              </a:rPr>
              <a:t>Reinstatement = for no break in coverage, Re-enrollment = have a break in coverage.</a:t>
            </a:r>
          </a:p>
          <a:p>
            <a:pPr>
              <a:lnSpc>
                <a:spcPct val="107000"/>
              </a:lnSpc>
            </a:pPr>
            <a:r>
              <a:rPr lang="en-US" sz="1400" dirty="0">
                <a:latin typeface="Arial" panose="020B0604020202020204" pitchFamily="34" charset="0"/>
                <a:ea typeface="Calibri" panose="020F0502020204030204" pitchFamily="34" charset="0"/>
                <a:cs typeface="Arial" panose="020B0604020202020204" pitchFamily="34" charset="0"/>
              </a:rPr>
              <a:t> </a:t>
            </a:r>
          </a:p>
          <a:p>
            <a:pPr>
              <a:lnSpc>
                <a:spcPct val="107000"/>
              </a:lnSpc>
            </a:pPr>
            <a:r>
              <a:rPr lang="en-US" sz="1400" b="1" u="sng" dirty="0">
                <a:latin typeface="Arial" panose="020B0604020202020204" pitchFamily="34" charset="0"/>
                <a:ea typeface="Calibri" panose="020F0502020204030204" pitchFamily="34" charset="0"/>
                <a:cs typeface="Arial" panose="020B0604020202020204" pitchFamily="34" charset="0"/>
              </a:rPr>
              <a:t>ONLINE PROVIDER DIRECTORY</a:t>
            </a:r>
            <a:endParaRPr lang="en-US" sz="14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700" b="1" dirty="0">
                <a:latin typeface="Arial" panose="020B0604020202020204" pitchFamily="34" charset="0"/>
                <a:ea typeface="Calibri" panose="020F0502020204030204" pitchFamily="34" charset="0"/>
                <a:cs typeface="Arial" panose="020B0604020202020204" pitchFamily="34" charset="0"/>
              </a:rPr>
              <a:t> </a:t>
            </a:r>
            <a:endParaRPr lang="en-US" sz="7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600" dirty="0">
                <a:latin typeface="Arial" panose="020B0604020202020204" pitchFamily="34" charset="0"/>
                <a:ea typeface="Calibri" panose="020F0502020204030204" pitchFamily="34" charset="0"/>
                <a:cs typeface="Arial" panose="020B0604020202020204" pitchFamily="34" charset="0"/>
              </a:rPr>
              <a:t>MEA Choice Plus AND </a:t>
            </a:r>
            <a:r>
              <a:rPr lang="en-US" sz="1400" dirty="0">
                <a:latin typeface="Arial" panose="020B0604020202020204" pitchFamily="34" charset="0"/>
                <a:ea typeface="Calibri" panose="020F0502020204030204" pitchFamily="34" charset="0"/>
                <a:cs typeface="Arial" panose="020B0604020202020204" pitchFamily="34" charset="0"/>
              </a:rPr>
              <a:t>MEA Choice Plus Value </a:t>
            </a:r>
            <a:r>
              <a:rPr lang="en-US" sz="1600" dirty="0">
                <a:latin typeface="Arial" panose="020B0604020202020204" pitchFamily="34" charset="0"/>
                <a:ea typeface="Calibri" panose="020F0502020204030204" pitchFamily="34" charset="0"/>
                <a:cs typeface="Arial" panose="020B0604020202020204" pitchFamily="34" charset="0"/>
              </a:rPr>
              <a:t> = </a:t>
            </a:r>
            <a:r>
              <a:rPr lang="en-US" sz="1400" dirty="0" err="1">
                <a:latin typeface="Arial" panose="020B0604020202020204" pitchFamily="34" charset="0"/>
                <a:ea typeface="Times New Roman" panose="02020603050405020304" pitchFamily="18" charset="0"/>
                <a:cs typeface="Arial" panose="020B0604020202020204" pitchFamily="34" charset="0"/>
              </a:rPr>
              <a:t>BlueChoice</a:t>
            </a:r>
            <a:r>
              <a:rPr lang="en-US" sz="1400" dirty="0">
                <a:latin typeface="Arial" panose="020B0604020202020204" pitchFamily="34" charset="0"/>
                <a:ea typeface="Times New Roman" panose="02020603050405020304" pitchFamily="18" charset="0"/>
                <a:cs typeface="Arial" panose="020B0604020202020204" pitchFamily="34" charset="0"/>
              </a:rPr>
              <a:t> New England</a:t>
            </a:r>
          </a:p>
          <a:p>
            <a:pPr>
              <a:lnSpc>
                <a:spcPct val="107000"/>
              </a:lnSpc>
            </a:pPr>
            <a:r>
              <a:rPr lang="en-US" sz="1600" dirty="0">
                <a:latin typeface="Arial" panose="020B0604020202020204" pitchFamily="34" charset="0"/>
                <a:ea typeface="Calibri" panose="020F0502020204030204" pitchFamily="34" charset="0"/>
                <a:cs typeface="Arial" panose="020B0604020202020204" pitchFamily="34" charset="0"/>
              </a:rPr>
              <a:t>MEA Standard = Blue Choice PPO</a:t>
            </a:r>
          </a:p>
          <a:p>
            <a:pPr>
              <a:lnSpc>
                <a:spcPct val="107000"/>
              </a:lnSpc>
            </a:pPr>
            <a:r>
              <a:rPr lang="en-US" sz="1600" b="1" dirty="0">
                <a:latin typeface="Arial" panose="020B0604020202020204" pitchFamily="34" charset="0"/>
                <a:ea typeface="Calibri" panose="020F0502020204030204" pitchFamily="34" charset="0"/>
                <a:cs typeface="Arial" panose="020B0604020202020204" pitchFamily="34" charset="0"/>
              </a:rPr>
              <a:t> </a:t>
            </a:r>
            <a:endParaRPr lang="en-US" sz="16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400" b="1" u="sng" dirty="0">
                <a:latin typeface="Arial" panose="020B0604020202020204" pitchFamily="34" charset="0"/>
                <a:ea typeface="Calibri" panose="020F0502020204030204" pitchFamily="34" charset="0"/>
                <a:cs typeface="Arial" panose="020B0604020202020204" pitchFamily="34" charset="0"/>
              </a:rPr>
              <a:t>SOCIAL SECURITY NUMBERS</a:t>
            </a:r>
            <a:endParaRPr lang="en-US" sz="1400" u="sng"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400" dirty="0">
                <a:latin typeface="Arial" panose="020B0604020202020204" pitchFamily="34" charset="0"/>
                <a:ea typeface="Calibri" panose="020F0502020204030204" pitchFamily="34" charset="0"/>
                <a:cs typeface="Arial" panose="020B0604020202020204" pitchFamily="34" charset="0"/>
              </a:rPr>
              <a:t>Anthem requires social security numbers for all employees, spouses, domestic partners and </a:t>
            </a:r>
          </a:p>
          <a:p>
            <a:pPr>
              <a:lnSpc>
                <a:spcPct val="107000"/>
              </a:lnSpc>
            </a:pPr>
            <a:r>
              <a:rPr lang="en-US" sz="1400" dirty="0">
                <a:latin typeface="Arial" panose="020B0604020202020204" pitchFamily="34" charset="0"/>
                <a:ea typeface="Calibri" panose="020F0502020204030204" pitchFamily="34" charset="0"/>
                <a:cs typeface="Arial" panose="020B0604020202020204" pitchFamily="34" charset="0"/>
              </a:rPr>
              <a:t>over-age handicapped dependents. If you do not have one for a new birth, you can still enter newborn </a:t>
            </a:r>
          </a:p>
          <a:p>
            <a:pPr>
              <a:lnSpc>
                <a:spcPct val="107000"/>
              </a:lnSpc>
            </a:pPr>
            <a:r>
              <a:rPr lang="en-US" sz="1400" dirty="0">
                <a:latin typeface="Arial" panose="020B0604020202020204" pitchFamily="34" charset="0"/>
                <a:ea typeface="Calibri" panose="020F0502020204030204" pitchFamily="34" charset="0"/>
                <a:cs typeface="Arial" panose="020B0604020202020204" pitchFamily="34" charset="0"/>
              </a:rPr>
              <a:t>and add social security later.</a:t>
            </a:r>
            <a:endParaRPr lang="en-US" sz="1400" dirty="0">
              <a:latin typeface="Arial" panose="020B0604020202020204" pitchFamily="34" charset="0"/>
              <a:cs typeface="Arial" panose="020B0604020202020204" pitchFamily="34" charset="0"/>
            </a:endParaRPr>
          </a:p>
          <a:p>
            <a:pPr>
              <a:lnSpc>
                <a:spcPct val="107000"/>
              </a:lnSpc>
            </a:pPr>
            <a:endParaRPr lang="en-US" sz="1400" dirty="0">
              <a:latin typeface="Arial" panose="020B0604020202020204" pitchFamily="34" charset="0"/>
              <a:cs typeface="Arial" panose="020B0604020202020204" pitchFamily="34" charset="0"/>
            </a:endParaRPr>
          </a:p>
          <a:p>
            <a:pPr>
              <a:lnSpc>
                <a:spcPct val="107000"/>
              </a:lnSpc>
            </a:pPr>
            <a:endParaRPr lang="en-US" sz="1400" dirty="0">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400" dirty="0">
              <a:solidFill>
                <a:schemeClr val="accent2">
                  <a:lumMod val="50000"/>
                </a:schemeClr>
              </a:solidFill>
            </a:endParaRPr>
          </a:p>
        </p:txBody>
      </p:sp>
    </p:spTree>
    <p:extLst>
      <p:ext uri="{BB962C8B-B14F-4D97-AF65-F5344CB8AC3E}">
        <p14:creationId xmlns:p14="http://schemas.microsoft.com/office/powerpoint/2010/main" val="1013953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2428C-A280-4FF0-AEED-3953FE445F9E}"/>
              </a:ext>
            </a:extLst>
          </p:cNvPr>
          <p:cNvSpPr>
            <a:spLocks noGrp="1"/>
          </p:cNvSpPr>
          <p:nvPr>
            <p:ph type="title"/>
          </p:nvPr>
        </p:nvSpPr>
        <p:spPr>
          <a:xfrm>
            <a:off x="-137162" y="167625"/>
            <a:ext cx="11908715" cy="542925"/>
          </a:xfrm>
        </p:spPr>
        <p:txBody>
          <a:bodyPr>
            <a:normAutofit fontScale="90000"/>
          </a:bodyPr>
          <a:lstStyle/>
          <a:p>
            <a:pPr algn="ctr"/>
            <a:r>
              <a:rPr lang="en-US" b="1" u="sng" dirty="0">
                <a:solidFill>
                  <a:schemeClr val="accent6"/>
                </a:solidFill>
                <a:latin typeface="Arial" panose="020B0604020202020204" pitchFamily="34" charset="0"/>
                <a:cs typeface="Arial" panose="020B0604020202020204" pitchFamily="34" charset="0"/>
              </a:rPr>
              <a:t>Anthem Dedicated Email Addresses and Phone Number</a:t>
            </a:r>
          </a:p>
        </p:txBody>
      </p:sp>
      <p:sp>
        <p:nvSpPr>
          <p:cNvPr id="6" name="TextBox 5">
            <a:extLst>
              <a:ext uri="{FF2B5EF4-FFF2-40B4-BE49-F238E27FC236}">
                <a16:creationId xmlns:a16="http://schemas.microsoft.com/office/drawing/2014/main" id="{76BB2814-6A20-40FB-B71C-C73312088868}"/>
              </a:ext>
            </a:extLst>
          </p:cNvPr>
          <p:cNvSpPr txBox="1"/>
          <p:nvPr/>
        </p:nvSpPr>
        <p:spPr>
          <a:xfrm>
            <a:off x="755155" y="881062"/>
            <a:ext cx="10976402" cy="367216"/>
          </a:xfrm>
          <a:prstGeom prst="rect">
            <a:avLst/>
          </a:prstGeom>
          <a:noFill/>
        </p:spPr>
        <p:txBody>
          <a:bodyPr wrap="square">
            <a:spAutoFit/>
          </a:bodyPr>
          <a:lstStyle/>
          <a:p>
            <a:pPr marL="0" marR="0">
              <a:lnSpc>
                <a:spcPct val="107000"/>
              </a:lnSpc>
              <a:spcBef>
                <a:spcPts val="0"/>
              </a:spcBef>
              <a:spcAft>
                <a:spcPts val="0"/>
              </a:spcAft>
            </a:pPr>
            <a:r>
              <a:rPr lang="en-US" sz="18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B91A4785-2EFD-471F-A016-1277E68141B5}"/>
              </a:ext>
            </a:extLst>
          </p:cNvPr>
          <p:cNvSpPr txBox="1"/>
          <p:nvPr/>
        </p:nvSpPr>
        <p:spPr>
          <a:xfrm>
            <a:off x="372768" y="778570"/>
            <a:ext cx="10888853" cy="1754326"/>
          </a:xfrm>
          <a:prstGeom prst="rect">
            <a:avLst/>
          </a:prstGeom>
          <a:noFill/>
          <a:ln>
            <a:noFill/>
          </a:ln>
        </p:spPr>
        <p:txBody>
          <a:bodyPr wrap="square" rtlCol="0">
            <a:spAutoFit/>
          </a:bodyPr>
          <a:lstStyle/>
          <a:p>
            <a:pPr marL="285750" indent="-285750">
              <a:buFont typeface="Wingdings" panose="05000000000000000000" pitchFamily="2" charset="2"/>
              <a:buChar char="ü"/>
            </a:pPr>
            <a:r>
              <a:rPr lang="en-US" b="1" u="sng" dirty="0">
                <a:latin typeface="Arial" panose="020B0604020202020204" pitchFamily="34" charset="0"/>
                <a:cs typeface="Arial" panose="020B0604020202020204" pitchFamily="34" charset="0"/>
              </a:rPr>
              <a:t>NEEmployerAccess@anthem.com</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All Employer Access questions, including password </a:t>
            </a:r>
          </a:p>
          <a:p>
            <a:r>
              <a:rPr lang="en-US" dirty="0">
                <a:latin typeface="Arial" panose="020B0604020202020204" pitchFamily="34" charset="0"/>
                <a:cs typeface="Arial" panose="020B0604020202020204" pitchFamily="34" charset="0"/>
              </a:rPr>
              <a:t>    resets and tech questions, enrollment &amp; PCP ID, questions on pended enrollment.</a:t>
            </a:r>
          </a:p>
          <a:p>
            <a:endParaRPr lang="en-US"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marL="285750" indent="-285750">
              <a:buFont typeface="Wingdings" panose="05000000000000000000" pitchFamily="2" charset="2"/>
              <a:buChar char="ü"/>
            </a:pPr>
            <a:r>
              <a:rPr lang="en-US" b="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ME-Employer@anthem.com</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All paper applications: enrollment, retirement, or COBRA . </a:t>
            </a:r>
          </a:p>
          <a:p>
            <a:r>
              <a:rPr lang="en-US" dirty="0">
                <a:latin typeface="Arial" panose="020B0604020202020204" pitchFamily="34" charset="0"/>
                <a:cs typeface="Arial" panose="020B0604020202020204" pitchFamily="34" charset="0"/>
              </a:rPr>
              <a:t>    Questions regarding enrollment, PCP ID’s, &amp; corrections on enrollment errors.</a:t>
            </a:r>
          </a:p>
          <a:p>
            <a:endParaRPr lang="en-US"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p:txBody>
      </p:sp>
      <p:sp>
        <p:nvSpPr>
          <p:cNvPr id="7" name="TextBox 6">
            <a:extLst>
              <a:ext uri="{FF2B5EF4-FFF2-40B4-BE49-F238E27FC236}">
                <a16:creationId xmlns:a16="http://schemas.microsoft.com/office/drawing/2014/main" id="{7DA3FA6E-1973-A601-744F-928AF7F94750}"/>
              </a:ext>
            </a:extLst>
          </p:cNvPr>
          <p:cNvSpPr txBox="1"/>
          <p:nvPr/>
        </p:nvSpPr>
        <p:spPr>
          <a:xfrm>
            <a:off x="277908" y="3250126"/>
            <a:ext cx="10402284" cy="3204210"/>
          </a:xfrm>
          <a:prstGeom prst="rect">
            <a:avLst/>
          </a:prstGeom>
          <a:noFill/>
        </p:spPr>
        <p:txBody>
          <a:bodyPr wrap="square">
            <a:spAutoFit/>
          </a:bodyPr>
          <a:lstStyle/>
          <a:p>
            <a:pPr marR="0" lvl="1" algn="ctr">
              <a:lnSpc>
                <a:spcPct val="107000"/>
              </a:lnSpc>
              <a:spcBef>
                <a:spcPts val="0"/>
              </a:spcBef>
              <a:spcAft>
                <a:spcPts val="0"/>
              </a:spcAft>
            </a:pPr>
            <a:r>
              <a:rPr lang="en-US" sz="3200" b="1" u="sng" dirty="0">
                <a:solidFill>
                  <a:schemeClr val="accent6"/>
                </a:solidFill>
                <a:latin typeface="Arial" panose="020B0604020202020204" pitchFamily="34" charset="0"/>
                <a:ea typeface="Calibri" panose="020F0502020204030204" pitchFamily="34" charset="0"/>
                <a:cs typeface="Arial" panose="020B0604020202020204" pitchFamily="34" charset="0"/>
              </a:rPr>
              <a:t>FAQ’s</a:t>
            </a:r>
          </a:p>
          <a:p>
            <a:pPr marR="0" lvl="0">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1.	How do I know when to offer just COBRA or both COBRA and retirement?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If they meet the basic </a:t>
            </a:r>
            <a:r>
              <a:rPr lang="en-US" sz="1400" b="1" dirty="0">
                <a:effectLst/>
                <a:latin typeface="Arial" panose="020B0604020202020204" pitchFamily="34" charset="0"/>
                <a:ea typeface="Calibri" panose="020F0502020204030204" pitchFamily="34" charset="0"/>
                <a:cs typeface="Arial" panose="020B0604020202020204" pitchFamily="34" charset="0"/>
              </a:rPr>
              <a:t>eligibility guidelines </a:t>
            </a:r>
            <a:r>
              <a:rPr lang="en-US" sz="1400" dirty="0">
                <a:effectLst/>
                <a:latin typeface="Arial" panose="020B0604020202020204" pitchFamily="34" charset="0"/>
                <a:ea typeface="Calibri" panose="020F0502020204030204" pitchFamily="34" charset="0"/>
                <a:cs typeface="Arial" panose="020B0604020202020204" pitchFamily="34" charset="0"/>
              </a:rPr>
              <a:t>– retirement and COBRA. You can always </a:t>
            </a:r>
            <a:r>
              <a:rPr lang="en-US" sz="1400" b="1" dirty="0">
                <a:effectLst/>
                <a:latin typeface="Arial" panose="020B0604020202020204" pitchFamily="34" charset="0"/>
                <a:ea typeface="Calibri" panose="020F0502020204030204" pitchFamily="34" charset="0"/>
                <a:cs typeface="Arial" panose="020B0604020202020204" pitchFamily="34" charset="0"/>
              </a:rPr>
              <a:t>email ME-Employer@Anthem.com </a:t>
            </a:r>
            <a:r>
              <a:rPr lang="en-US" sz="1400" dirty="0">
                <a:effectLst/>
                <a:latin typeface="Arial" panose="020B0604020202020204" pitchFamily="34" charset="0"/>
                <a:ea typeface="Calibri" panose="020F0502020204030204" pitchFamily="34" charset="0"/>
                <a:cs typeface="Arial" panose="020B0604020202020204" pitchFamily="34" charset="0"/>
              </a:rPr>
              <a:t>if you are not sure if they meet one of those guidelines. </a:t>
            </a:r>
          </a:p>
          <a:p>
            <a:pPr marL="45720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p>
            <a:pPr marL="457200" marR="0">
              <a:lnSpc>
                <a:spcPct val="107000"/>
              </a:lnSpc>
              <a:spcBef>
                <a:spcPts val="0"/>
              </a:spcBef>
              <a:spcAft>
                <a:spcPts val="0"/>
              </a:spcAft>
            </a:pPr>
            <a:r>
              <a:rPr lang="en-US" sz="1200" i="1" dirty="0">
                <a:effectLst/>
                <a:latin typeface="Arial" panose="020B0604020202020204" pitchFamily="34" charset="0"/>
                <a:ea typeface="Calibri" panose="020F0502020204030204" pitchFamily="34" charset="0"/>
                <a:cs typeface="Arial" panose="020B0604020202020204" pitchFamily="34" charset="0"/>
              </a:rPr>
              <a:t>Federal Law requires that you also offer COBRA – even if the employee is eligible for the retirement group, which makes it very confusing sometimes to the employee.  Employees recognize COBRA when given the option, they sometimes mistakenly take it. In the circumstance where they are eligible for the retirement group, we urge you to give them the COBRA notification and application but advise or note on it that they are eligible for the retirement group. This is important because the retirement group is 100% of cost (if no State of Maine contribution), and no end date, whereas COBRA is 102% of the cost and it has an end date of 18 months.</a:t>
            </a:r>
          </a:p>
          <a:p>
            <a:pPr marL="457200" marR="0">
              <a:lnSpc>
                <a:spcPct val="107000"/>
              </a:lnSpc>
              <a:spcBef>
                <a:spcPts val="0"/>
              </a:spcBef>
              <a:spcAft>
                <a:spcPts val="0"/>
              </a:spcAft>
            </a:pPr>
            <a:endParaRPr lang="en-US" sz="1400" i="1" dirty="0">
              <a:latin typeface="Arial" panose="020B0604020202020204" pitchFamily="34" charset="0"/>
              <a:ea typeface="Calibri" panose="020F0502020204030204" pitchFamily="34" charset="0"/>
              <a:cs typeface="Arial" panose="020B0604020202020204" pitchFamily="34" charset="0"/>
            </a:endParaRPr>
          </a:p>
          <a:p>
            <a:pPr marL="461963" marR="0" indent="-403225">
              <a:lnSpc>
                <a:spcPct val="107000"/>
              </a:lnSpc>
              <a:spcBef>
                <a:spcPts val="0"/>
              </a:spcBef>
              <a:spcAft>
                <a:spcPts val="0"/>
              </a:spcAft>
            </a:pPr>
            <a:r>
              <a:rPr lang="en-US" sz="1400" b="1" dirty="0">
                <a:latin typeface="Arial" panose="020B0604020202020204" pitchFamily="34" charset="0"/>
                <a:ea typeface="Calibri" panose="020F0502020204030204" pitchFamily="34" charset="0"/>
                <a:cs typeface="Arial" panose="020B0604020202020204" pitchFamily="34" charset="0"/>
              </a:rPr>
              <a:t>2.	Can employees remove a dependent at any time? </a:t>
            </a:r>
            <a:r>
              <a:rPr lang="en-US" sz="1400" dirty="0">
                <a:latin typeface="Arial" panose="020B0604020202020204" pitchFamily="34" charset="0"/>
                <a:ea typeface="Calibri" panose="020F0502020204030204" pitchFamily="34" charset="0"/>
                <a:cs typeface="Arial" panose="020B0604020202020204" pitchFamily="34" charset="0"/>
              </a:rPr>
              <a:t>Anthem and MEABT allow you to remove a dependent at any time. If the employee is participating in a Section-125/Cafeteria Plan, it may be prohibited.</a:t>
            </a:r>
            <a:endParaRPr lang="en-US" sz="14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BA5CEEAE-6CD9-257E-C606-CE21AFEA67BA}"/>
              </a:ext>
            </a:extLst>
          </p:cNvPr>
          <p:cNvSpPr txBox="1"/>
          <p:nvPr/>
        </p:nvSpPr>
        <p:spPr>
          <a:xfrm>
            <a:off x="277908" y="2279307"/>
            <a:ext cx="9999948" cy="923330"/>
          </a:xfrm>
          <a:prstGeom prst="rect">
            <a:avLst/>
          </a:prstGeom>
          <a:noFill/>
        </p:spPr>
        <p:txBody>
          <a:bodyPr wrap="square">
            <a:spAutoFit/>
          </a:bodyPr>
          <a:lstStyle/>
          <a:p>
            <a:r>
              <a:rPr lang="en-US" sz="1800" b="1" u="sng" dirty="0"/>
              <a:t>Member Services Dedicated Number </a:t>
            </a:r>
            <a:r>
              <a:rPr lang="en-US" sz="1800" dirty="0"/>
              <a:t>-For those employees/retirees that are already enrolled and have questions about their beneﬁts and claims, they should be calling our Member Services at 1-833-990-3607. This number is on the back of their Anthem ID card. </a:t>
            </a:r>
          </a:p>
        </p:txBody>
      </p:sp>
    </p:spTree>
    <p:extLst>
      <p:ext uri="{BB962C8B-B14F-4D97-AF65-F5344CB8AC3E}">
        <p14:creationId xmlns:p14="http://schemas.microsoft.com/office/powerpoint/2010/main" val="2277057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F0868-41CF-4A26-8137-C7A766DF292D}"/>
              </a:ext>
            </a:extLst>
          </p:cNvPr>
          <p:cNvSpPr>
            <a:spLocks noGrp="1"/>
          </p:cNvSpPr>
          <p:nvPr>
            <p:ph type="title"/>
          </p:nvPr>
        </p:nvSpPr>
        <p:spPr>
          <a:xfrm>
            <a:off x="109416" y="277803"/>
            <a:ext cx="11980984" cy="542925"/>
          </a:xfrm>
        </p:spPr>
        <p:txBody>
          <a:bodyPr>
            <a:normAutofit fontScale="90000"/>
          </a:bodyPr>
          <a:lstStyle/>
          <a:p>
            <a:pPr algn="ctr"/>
            <a:r>
              <a:rPr lang="en-US" b="1" u="sng" dirty="0">
                <a:solidFill>
                  <a:schemeClr val="accent6"/>
                </a:solidFill>
                <a:latin typeface="Arial" panose="020B0604020202020204" pitchFamily="34" charset="0"/>
                <a:cs typeface="Arial" panose="020B0604020202020204" pitchFamily="34" charset="0"/>
              </a:rPr>
              <a:t>Basic Eligibility Guidelines</a:t>
            </a:r>
          </a:p>
        </p:txBody>
      </p:sp>
      <p:sp>
        <p:nvSpPr>
          <p:cNvPr id="4" name="TextBox 3">
            <a:extLst>
              <a:ext uri="{FF2B5EF4-FFF2-40B4-BE49-F238E27FC236}">
                <a16:creationId xmlns:a16="http://schemas.microsoft.com/office/drawing/2014/main" id="{7007C025-AC8D-4780-BEFD-40D0882CAE0A}"/>
              </a:ext>
            </a:extLst>
          </p:cNvPr>
          <p:cNvSpPr txBox="1"/>
          <p:nvPr/>
        </p:nvSpPr>
        <p:spPr>
          <a:xfrm>
            <a:off x="620322" y="897914"/>
            <a:ext cx="10332701" cy="6401753"/>
          </a:xfrm>
          <a:prstGeom prst="rect">
            <a:avLst/>
          </a:prstGeom>
          <a:noFill/>
        </p:spPr>
        <p:txBody>
          <a:bodyPr wrap="square">
            <a:spAutoFit/>
          </a:bodyPr>
          <a:lstStyle/>
          <a:p>
            <a:r>
              <a:rPr lang="en-US" sz="1400" b="1" u="sng" dirty="0">
                <a:latin typeface="Arial" panose="020B0604020202020204" pitchFamily="34" charset="0"/>
                <a:cs typeface="Arial" panose="020B0604020202020204" pitchFamily="34" charset="0"/>
              </a:rPr>
              <a:t>Any employee in the district</a:t>
            </a:r>
            <a:r>
              <a:rPr lang="en-US" sz="1400" b="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regardless of their position, is eligible to continue coverage under the MEABT Health Plan after terminating employment, if they meet one of the rules below. No one should take COBRA unless that is their only option, as it is more expensive and has an 18-month end date. By Federal law you must provide the COBRA notification but guide them to the retirement group if they are eligible. </a:t>
            </a:r>
          </a:p>
          <a:p>
            <a:endParaRPr lang="en-US" sz="1400" dirty="0">
              <a:latin typeface="Arial" panose="020B0604020202020204" pitchFamily="34" charset="0"/>
              <a:cs typeface="Arial" panose="020B0604020202020204" pitchFamily="34" charset="0"/>
            </a:endParaRPr>
          </a:p>
          <a:p>
            <a:r>
              <a:rPr lang="en-US" sz="1400" b="1" i="1" u="sng" dirty="0">
                <a:latin typeface="Arial" panose="020B0604020202020204" pitchFamily="34" charset="0"/>
                <a:cs typeface="Arial" panose="020B0604020202020204" pitchFamily="34" charset="0"/>
              </a:rPr>
              <a:t>Under age 50:</a:t>
            </a:r>
            <a:r>
              <a:rPr lang="en-US" sz="1400" i="1" dirty="0">
                <a:latin typeface="Arial" panose="020B0604020202020204" pitchFamily="34" charset="0"/>
                <a:cs typeface="Arial" panose="020B0604020202020204" pitchFamily="34" charset="0"/>
              </a:rPr>
              <a:t> 10 consecutive years of active service and enrollment in the MEABT </a:t>
            </a:r>
            <a:r>
              <a:rPr lang="en-US" sz="1400" dirty="0">
                <a:latin typeface="Arial" panose="020B0604020202020204" pitchFamily="34" charset="0"/>
                <a:cs typeface="Arial" panose="020B0604020202020204" pitchFamily="34" charset="0"/>
              </a:rPr>
              <a:t>Health Plan coverage (at any time in their career); </a:t>
            </a:r>
            <a:r>
              <a:rPr lang="en-US" sz="1400" b="1" dirty="0">
                <a:latin typeface="Arial" panose="020B0604020202020204" pitchFamily="34" charset="0"/>
                <a:cs typeface="Arial" panose="020B0604020202020204" pitchFamily="34" charset="0"/>
              </a:rPr>
              <a:t>AND </a:t>
            </a:r>
            <a:r>
              <a:rPr lang="en-US" sz="1400" dirty="0">
                <a:latin typeface="Arial" panose="020B0604020202020204" pitchFamily="34" charset="0"/>
                <a:cs typeface="Arial" panose="020B0604020202020204" pitchFamily="34" charset="0"/>
              </a:rPr>
              <a:t>coverage on the MEABT Health Plan for the immediate 12 months prior to termination of employment (not necessarily retirement). </a:t>
            </a:r>
          </a:p>
          <a:p>
            <a:endParaRPr lang="en-US" sz="800" b="1" i="1" u="sng" dirty="0">
              <a:latin typeface="Arial" panose="020B0604020202020204" pitchFamily="34" charset="0"/>
              <a:cs typeface="Arial" panose="020B0604020202020204" pitchFamily="34" charset="0"/>
            </a:endParaRPr>
          </a:p>
          <a:p>
            <a:r>
              <a:rPr lang="en-US" sz="1400" b="1" i="1" u="sng" dirty="0">
                <a:latin typeface="Arial" panose="020B0604020202020204" pitchFamily="34" charset="0"/>
                <a:cs typeface="Arial" panose="020B0604020202020204" pitchFamily="34" charset="0"/>
              </a:rPr>
              <a:t>Age 50 and over</a:t>
            </a:r>
            <a:r>
              <a:rPr lang="en-US" sz="1400" i="1" dirty="0">
                <a:latin typeface="Arial" panose="020B0604020202020204" pitchFamily="34" charset="0"/>
                <a:cs typeface="Arial" panose="020B0604020202020204" pitchFamily="34" charset="0"/>
              </a:rPr>
              <a:t>: 5 consecutive years of active service and enrollment in the MEABT </a:t>
            </a:r>
            <a:r>
              <a:rPr lang="en-US" sz="1400" dirty="0">
                <a:latin typeface="Arial" panose="020B0604020202020204" pitchFamily="34" charset="0"/>
                <a:cs typeface="Arial" panose="020B0604020202020204" pitchFamily="34" charset="0"/>
              </a:rPr>
              <a:t>Health Plan coverage (at any time in their career); </a:t>
            </a:r>
            <a:r>
              <a:rPr lang="en-US" sz="1400" b="1" dirty="0">
                <a:latin typeface="Arial" panose="020B0604020202020204" pitchFamily="34" charset="0"/>
                <a:cs typeface="Arial" panose="020B0604020202020204" pitchFamily="34" charset="0"/>
              </a:rPr>
              <a:t>AND </a:t>
            </a:r>
            <a:r>
              <a:rPr lang="en-US" sz="1400" dirty="0">
                <a:latin typeface="Arial" panose="020B0604020202020204" pitchFamily="34" charset="0"/>
                <a:cs typeface="Arial" panose="020B0604020202020204" pitchFamily="34" charset="0"/>
              </a:rPr>
              <a:t>coverage on the MEABT Health Plan for the immediate 12 months prior to termination of employment (not necessarily retirement). </a:t>
            </a:r>
          </a:p>
          <a:p>
            <a:pPr>
              <a:spcBef>
                <a:spcPts val="600"/>
              </a:spcBef>
              <a:buNone/>
            </a:pPr>
            <a:r>
              <a:rPr lang="en-US" altLang="en-US" sz="1400" b="1" dirty="0">
                <a:latin typeface="Arial" panose="020B0604020202020204" pitchFamily="34" charset="0"/>
                <a:cs typeface="Arial" panose="020B0604020202020204" pitchFamily="34" charset="0"/>
              </a:rPr>
              <a:t>Eligibility to continue the health insurance is not based on participation in Maine Public Employees Retirement System </a:t>
            </a:r>
            <a:r>
              <a:rPr lang="en-US" altLang="en-US" sz="1400" dirty="0">
                <a:latin typeface="Arial" panose="020B0604020202020204" pitchFamily="34" charset="0"/>
                <a:cs typeface="Arial" panose="020B0604020202020204" pitchFamily="34" charset="0"/>
              </a:rPr>
              <a:t>(MainePERS). If your employee meets the guidelines above, they are eligible to continue with their MEABT Health Plan and would not want to enroll in COBRA.</a:t>
            </a:r>
          </a:p>
          <a:p>
            <a:pPr>
              <a:spcBef>
                <a:spcPts val="600"/>
              </a:spcBef>
              <a:buNone/>
            </a:pPr>
            <a:r>
              <a:rPr lang="en-US" altLang="en-US" sz="1400" b="1" dirty="0">
                <a:latin typeface="Arial" panose="020B0604020202020204" pitchFamily="34" charset="0"/>
                <a:cs typeface="Arial" panose="020B0604020202020204" pitchFamily="34" charset="0"/>
              </a:rPr>
              <a:t>Dependents must be added </a:t>
            </a:r>
            <a:r>
              <a:rPr lang="en-US" altLang="en-US" sz="1400" dirty="0">
                <a:latin typeface="Arial" panose="020B0604020202020204" pitchFamily="34" charset="0"/>
                <a:cs typeface="Arial" panose="020B0604020202020204" pitchFamily="34" charset="0"/>
              </a:rPr>
              <a:t>to employee’s plan no later than the date of transition from your active group to the retirement group plan.</a:t>
            </a:r>
            <a:endParaRPr lang="en-US" altLang="en-US" sz="1400" i="1"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If an employee is over age 62 </a:t>
            </a:r>
            <a:r>
              <a:rPr lang="en-US" sz="1400" dirty="0">
                <a:latin typeface="Arial" panose="020B0604020202020204" pitchFamily="34" charset="0"/>
                <a:cs typeface="Arial" panose="020B0604020202020204" pitchFamily="34" charset="0"/>
              </a:rPr>
              <a:t>when they come off your active group health plan, they must take the retirement group plan at that time. They are no longer eligible for the “break provision”. They need to be on at 62 or they would not be eligible later, as this is a closed private retirement group plan. Unless they are on a spouse's policy that is also employed by one of our covered districts, then they would have the option to remain on that policy with their spouse, until spouse retires and then they need to split their policies into two separate plans.</a:t>
            </a:r>
          </a:p>
          <a:p>
            <a:endParaRPr lang="en-US" sz="1400" dirty="0">
              <a:latin typeface="Arial" panose="020B0604020202020204" pitchFamily="34" charset="0"/>
              <a:cs typeface="Arial" panose="020B0604020202020204" pitchFamily="34" charset="0"/>
            </a:endParaRPr>
          </a:p>
          <a:p>
            <a:r>
              <a:rPr lang="en-US" sz="1400" b="1" i="1" dirty="0">
                <a:latin typeface="Arial" panose="020B0604020202020204" pitchFamily="34" charset="0"/>
                <a:cs typeface="Arial" panose="020B0604020202020204" pitchFamily="34" charset="0"/>
              </a:rPr>
              <a:t>***</a:t>
            </a:r>
            <a:r>
              <a:rPr lang="en-US" sz="1400" i="1" dirty="0">
                <a:latin typeface="Arial" panose="020B0604020202020204" pitchFamily="34" charset="0"/>
                <a:cs typeface="Arial" panose="020B0604020202020204" pitchFamily="34" charset="0"/>
              </a:rPr>
              <a:t>IF an employee has met our basic eligibility guidelines and has 25 years of credible service and they are not going to collect their MainePERS pension; they would have an exception to remain off the health insurance until they are ready to collect their pension; they would start the health insurance at the same time they start their pension. </a:t>
            </a:r>
          </a:p>
          <a:p>
            <a:endParaRPr lang="en-US" sz="1400" dirty="0">
              <a:solidFill>
                <a:srgbClr val="000000"/>
              </a:solidFill>
            </a:endParaRPr>
          </a:p>
        </p:txBody>
      </p:sp>
    </p:spTree>
    <p:extLst>
      <p:ext uri="{BB962C8B-B14F-4D97-AF65-F5344CB8AC3E}">
        <p14:creationId xmlns:p14="http://schemas.microsoft.com/office/powerpoint/2010/main" val="3072018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CBFAA-3E0D-4883-A68A-4F58E2392215}"/>
              </a:ext>
            </a:extLst>
          </p:cNvPr>
          <p:cNvSpPr>
            <a:spLocks noGrp="1"/>
          </p:cNvSpPr>
          <p:nvPr>
            <p:ph type="title"/>
          </p:nvPr>
        </p:nvSpPr>
        <p:spPr>
          <a:xfrm>
            <a:off x="144967" y="607583"/>
            <a:ext cx="10727472" cy="628650"/>
          </a:xfrm>
        </p:spPr>
        <p:txBody>
          <a:bodyPr>
            <a:normAutofit fontScale="90000"/>
          </a:bodyPr>
          <a:lstStyle/>
          <a:p>
            <a:pPr algn="ctr"/>
            <a:r>
              <a:rPr lang="en-US" b="1" u="sng" dirty="0">
                <a:solidFill>
                  <a:schemeClr val="accent6"/>
                </a:solidFill>
                <a:latin typeface="Arial" panose="020B0604020202020204" pitchFamily="34" charset="0"/>
                <a:cs typeface="Arial" panose="020B0604020202020204" pitchFamily="34" charset="0"/>
              </a:rPr>
              <a:t>MEA Benefits Trust Break Provision</a:t>
            </a:r>
          </a:p>
        </p:txBody>
      </p:sp>
      <p:sp>
        <p:nvSpPr>
          <p:cNvPr id="4" name="TextBox 3">
            <a:extLst>
              <a:ext uri="{FF2B5EF4-FFF2-40B4-BE49-F238E27FC236}">
                <a16:creationId xmlns:a16="http://schemas.microsoft.com/office/drawing/2014/main" id="{981BF852-FEA8-4844-A329-A1C99ED56598}"/>
              </a:ext>
            </a:extLst>
          </p:cNvPr>
          <p:cNvSpPr txBox="1"/>
          <p:nvPr/>
        </p:nvSpPr>
        <p:spPr>
          <a:xfrm>
            <a:off x="473032" y="1443841"/>
            <a:ext cx="10066866" cy="3970318"/>
          </a:xfrm>
          <a:prstGeom prst="rect">
            <a:avLst/>
          </a:prstGeom>
          <a:noFill/>
          <a:ln w="12700">
            <a:noFill/>
          </a:ln>
        </p:spPr>
        <p:txBody>
          <a:bodyPr wrap="square" rtlCol="0">
            <a:spAutoFit/>
          </a:bodyPr>
          <a:lstStyle/>
          <a:p>
            <a:r>
              <a:rPr lang="en-US" sz="1400" b="1" dirty="0">
                <a:solidFill>
                  <a:srgbClr val="000000"/>
                </a:solidFill>
              </a:rPr>
              <a:t> </a:t>
            </a:r>
          </a:p>
          <a:p>
            <a:pPr marL="285750" indent="-285750">
              <a:buClr>
                <a:schemeClr val="accent2"/>
              </a:buClr>
              <a:buFont typeface="Wingdings" panose="05000000000000000000" pitchFamily="2" charset="2"/>
              <a:buChar char="ü"/>
            </a:pPr>
            <a:r>
              <a:rPr lang="en-US" sz="1600" dirty="0">
                <a:latin typeface="Arial" panose="020B0604020202020204" pitchFamily="34" charset="0"/>
                <a:cs typeface="Arial" panose="020B0604020202020204" pitchFamily="34" charset="0"/>
              </a:rPr>
              <a:t>If a participant is eligible to continue coverage under the Basic Rules, they are eligible for a break in coverage, which may last no longer than 5 years or attaining age 62 </a:t>
            </a:r>
            <a:r>
              <a:rPr lang="en-US" sz="1600" b="1" dirty="0">
                <a:latin typeface="Arial" panose="020B0604020202020204" pitchFamily="34" charset="0"/>
                <a:cs typeface="Arial" panose="020B0604020202020204" pitchFamily="34" charset="0"/>
              </a:rPr>
              <a:t>whichever comes first</a:t>
            </a:r>
            <a:r>
              <a:rPr lang="en-US" sz="1600" dirty="0">
                <a:latin typeface="Arial" panose="020B0604020202020204" pitchFamily="34" charset="0"/>
                <a:cs typeface="Arial" panose="020B0604020202020204" pitchFamily="34" charset="0"/>
              </a:rPr>
              <a:t>, after which they can return to the MEABT Health Plan.  For example, if a person takes a 2-year break and then returns to the retirement group plan, they cannot take another break. </a:t>
            </a:r>
          </a:p>
          <a:p>
            <a:endParaRPr lang="en-US" sz="1600" dirty="0">
              <a:latin typeface="Arial" panose="020B0604020202020204" pitchFamily="34" charset="0"/>
              <a:cs typeface="Arial" panose="020B0604020202020204" pitchFamily="34" charset="0"/>
            </a:endParaRPr>
          </a:p>
          <a:p>
            <a:pPr marL="285750" indent="-285750">
              <a:buClr>
                <a:schemeClr val="accent2"/>
              </a:buClr>
              <a:buFont typeface="Wingdings" panose="05000000000000000000" pitchFamily="2" charset="2"/>
              <a:buChar char="ü"/>
            </a:pPr>
            <a:r>
              <a:rPr lang="en-US" sz="1600" dirty="0">
                <a:latin typeface="Arial" panose="020B0604020202020204" pitchFamily="34" charset="0"/>
                <a:cs typeface="Arial" panose="020B0604020202020204" pitchFamily="34" charset="0"/>
              </a:rPr>
              <a:t>During the break, the participant must be covered by comprehensive health insurance like the MEABT Health Plan. This requirement is not met by extreme high-deductible plans, limited policies or single disease policies. Subscriber must submit proof of coverage when returning to the MEABT Anthem Blue Cross Blue Shield plan.</a:t>
            </a:r>
          </a:p>
          <a:p>
            <a:endParaRPr lang="en-US" sz="1600" dirty="0">
              <a:latin typeface="Arial" panose="020B0604020202020204" pitchFamily="34" charset="0"/>
              <a:cs typeface="Arial" panose="020B0604020202020204" pitchFamily="34" charset="0"/>
            </a:endParaRPr>
          </a:p>
          <a:p>
            <a:pPr marL="285750" indent="-285750">
              <a:buClr>
                <a:schemeClr val="accent2"/>
              </a:buClr>
              <a:buFont typeface="Wingdings" panose="05000000000000000000" pitchFamily="2" charset="2"/>
              <a:buChar char="ü"/>
            </a:pPr>
            <a:r>
              <a:rPr lang="en-US" sz="1600" dirty="0">
                <a:latin typeface="Arial" panose="020B0604020202020204" pitchFamily="34" charset="0"/>
                <a:cs typeface="Arial" panose="020B0604020202020204" pitchFamily="34" charset="0"/>
              </a:rPr>
              <a:t>A participant is not considered to be on a “break” if they are covered as a dependent of another participant under the MEABT Health Plan. A participant is not considered to be on a “break” if they return to work at one of the covered districts.</a:t>
            </a:r>
          </a:p>
          <a:p>
            <a:endParaRPr lang="en-US" sz="1600" dirty="0">
              <a:solidFill>
                <a:schemeClr val="accent1">
                  <a:lumMod val="75000"/>
                </a:schemeClr>
              </a:solidFill>
              <a:latin typeface="Arial" panose="020B0604020202020204" pitchFamily="34" charset="0"/>
              <a:cs typeface="Arial" panose="020B0604020202020204" pitchFamily="34" charset="0"/>
            </a:endParaRPr>
          </a:p>
          <a:p>
            <a:endParaRPr lang="en-US" sz="1400" dirty="0">
              <a:solidFill>
                <a:schemeClr val="tx2">
                  <a:lumMod val="75000"/>
                </a:schemeClr>
              </a:solidFill>
            </a:endParaRPr>
          </a:p>
        </p:txBody>
      </p:sp>
    </p:spTree>
    <p:extLst>
      <p:ext uri="{BB962C8B-B14F-4D97-AF65-F5344CB8AC3E}">
        <p14:creationId xmlns:p14="http://schemas.microsoft.com/office/powerpoint/2010/main" val="955955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9886FAD-6EF6-62CF-74B5-C57873369CDA}"/>
              </a:ext>
            </a:extLst>
          </p:cNvPr>
          <p:cNvPicPr>
            <a:picLocks noChangeAspect="1"/>
          </p:cNvPicPr>
          <p:nvPr/>
        </p:nvPicPr>
        <p:blipFill>
          <a:blip r:embed="rId2"/>
          <a:srcRect l="2101" r="8538"/>
          <a:stretch/>
        </p:blipFill>
        <p:spPr>
          <a:xfrm>
            <a:off x="5494156" y="4056130"/>
            <a:ext cx="5876817" cy="781046"/>
          </a:xfrm>
          <a:prstGeom prst="rect">
            <a:avLst/>
          </a:prstGeom>
        </p:spPr>
      </p:pic>
      <p:sp>
        <p:nvSpPr>
          <p:cNvPr id="12" name="TextBox 11">
            <a:extLst>
              <a:ext uri="{FF2B5EF4-FFF2-40B4-BE49-F238E27FC236}">
                <a16:creationId xmlns:a16="http://schemas.microsoft.com/office/drawing/2014/main" id="{D0291CF3-988D-A1E0-B883-512F134B3B9D}"/>
              </a:ext>
            </a:extLst>
          </p:cNvPr>
          <p:cNvSpPr txBox="1"/>
          <p:nvPr/>
        </p:nvSpPr>
        <p:spPr>
          <a:xfrm>
            <a:off x="5605272" y="521208"/>
            <a:ext cx="1627632"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For Employer to use, not for employee.</a:t>
            </a:r>
          </a:p>
          <a:p>
            <a:endParaRPr lang="en-US" dirty="0"/>
          </a:p>
        </p:txBody>
      </p:sp>
      <p:sp>
        <p:nvSpPr>
          <p:cNvPr id="16" name="Arrow: Right 15">
            <a:extLst>
              <a:ext uri="{FF2B5EF4-FFF2-40B4-BE49-F238E27FC236}">
                <a16:creationId xmlns:a16="http://schemas.microsoft.com/office/drawing/2014/main" id="{25F94F4F-04DD-1B50-8E4E-0E0EBD08758E}"/>
              </a:ext>
            </a:extLst>
          </p:cNvPr>
          <p:cNvSpPr/>
          <p:nvPr/>
        </p:nvSpPr>
        <p:spPr>
          <a:xfrm rot="10800000">
            <a:off x="5734284" y="310134"/>
            <a:ext cx="859536" cy="2110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8C8C69F-2615-2B6A-BAD0-CF05E136CFC1}"/>
              </a:ext>
            </a:extLst>
          </p:cNvPr>
          <p:cNvSpPr txBox="1"/>
          <p:nvPr/>
        </p:nvSpPr>
        <p:spPr>
          <a:xfrm>
            <a:off x="5494156" y="3532910"/>
            <a:ext cx="6099048" cy="523220"/>
          </a:xfrm>
          <a:prstGeom prst="rect">
            <a:avLst/>
          </a:prstGeom>
          <a:noFill/>
        </p:spPr>
        <p:txBody>
          <a:bodyPr wrap="square">
            <a:spAutoFit/>
          </a:bodyPr>
          <a:lstStyle/>
          <a:p>
            <a:pPr marL="285750" indent="-285750">
              <a:buClr>
                <a:srgbClr val="002060"/>
              </a:buClr>
              <a:buFont typeface="Wingdings" panose="05000000000000000000" pitchFamily="2" charset="2"/>
              <a:buChar char="ü"/>
            </a:pPr>
            <a:r>
              <a:rPr lang="en-US" sz="1400" b="1" dirty="0">
                <a:latin typeface="Arial" panose="020B0604020202020204" pitchFamily="34" charset="0"/>
                <a:cs typeface="Arial" panose="020B0604020202020204" pitchFamily="34" charset="0"/>
              </a:rPr>
              <a:t>All Transfer to Retirement Status forms should be given back to the District’s Central Office for submission to Anthem.</a:t>
            </a:r>
          </a:p>
        </p:txBody>
      </p:sp>
      <p:pic>
        <p:nvPicPr>
          <p:cNvPr id="5" name="Picture 4">
            <a:extLst>
              <a:ext uri="{FF2B5EF4-FFF2-40B4-BE49-F238E27FC236}">
                <a16:creationId xmlns:a16="http://schemas.microsoft.com/office/drawing/2014/main" id="{F1C4C345-C348-4197-FD0A-8A95ED8BB8F0}"/>
              </a:ext>
            </a:extLst>
          </p:cNvPr>
          <p:cNvPicPr>
            <a:picLocks noChangeAspect="1"/>
          </p:cNvPicPr>
          <p:nvPr/>
        </p:nvPicPr>
        <p:blipFill>
          <a:blip r:embed="rId3"/>
          <a:srcRect b="18493"/>
          <a:stretch>
            <a:fillRect/>
          </a:stretch>
        </p:blipFill>
        <p:spPr>
          <a:xfrm>
            <a:off x="34101" y="0"/>
            <a:ext cx="5399637" cy="5589749"/>
          </a:xfrm>
          <a:prstGeom prst="rect">
            <a:avLst/>
          </a:prstGeom>
        </p:spPr>
      </p:pic>
    </p:spTree>
    <p:extLst>
      <p:ext uri="{BB962C8B-B14F-4D97-AF65-F5344CB8AC3E}">
        <p14:creationId xmlns:p14="http://schemas.microsoft.com/office/powerpoint/2010/main" val="1945089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3FC14D-949C-A7D0-DD09-95AB7E349809}"/>
              </a:ext>
            </a:extLst>
          </p:cNvPr>
          <p:cNvSpPr txBox="1"/>
          <p:nvPr/>
        </p:nvSpPr>
        <p:spPr>
          <a:xfrm>
            <a:off x="420624" y="777115"/>
            <a:ext cx="9628632" cy="3970318"/>
          </a:xfrm>
          <a:prstGeom prst="rect">
            <a:avLst/>
          </a:prstGeom>
          <a:noFill/>
        </p:spPr>
        <p:txBody>
          <a:bodyPr wrap="square">
            <a:spAutoFit/>
          </a:bodyPr>
          <a:lstStyle/>
          <a:p>
            <a:pPr marL="18796" marR="43454">
              <a:lnSpc>
                <a:spcPct val="100041"/>
              </a:lnSpc>
              <a:spcBef>
                <a:spcPts val="18"/>
              </a:spcBef>
            </a:pPr>
            <a:r>
              <a:rPr lang="en-US" sz="1800" dirty="0">
                <a:latin typeface="Arial" panose="020B0604020202020204" pitchFamily="34" charset="0"/>
                <a:cs typeface="Arial" panose="020B0604020202020204" pitchFamily="34" charset="0"/>
              </a:rPr>
              <a:t>Remember,  when an employee is applying for </a:t>
            </a:r>
            <a:r>
              <a:rPr lang="en-US" sz="1800" b="1" dirty="0">
                <a:latin typeface="Arial" panose="020B0604020202020204" pitchFamily="34" charset="0"/>
                <a:cs typeface="Arial" panose="020B0604020202020204" pitchFamily="34" charset="0"/>
              </a:rPr>
              <a:t>disability,  </a:t>
            </a:r>
            <a:r>
              <a:rPr lang="en-US" sz="1800" dirty="0">
                <a:latin typeface="Arial" panose="020B0604020202020204" pitchFamily="34" charset="0"/>
                <a:cs typeface="Arial" panose="020B0604020202020204" pitchFamily="34" charset="0"/>
              </a:rPr>
              <a:t>they must have had 12 months of continuous active service and coverage immediately prior to their termination of employment due to disability. </a:t>
            </a:r>
          </a:p>
          <a:p>
            <a:pPr marL="18796" marR="43454">
              <a:lnSpc>
                <a:spcPct val="100041"/>
              </a:lnSpc>
              <a:spcBef>
                <a:spcPts val="18"/>
              </a:spcBef>
            </a:pPr>
            <a:r>
              <a:rPr lang="en-US" sz="1800" dirty="0">
                <a:latin typeface="Arial" panose="020B0604020202020204" pitchFamily="34" charset="0"/>
                <a:cs typeface="Arial" panose="020B0604020202020204" pitchFamily="34" charset="0"/>
              </a:rPr>
              <a:t>1.	Employee would need to maintain their insurance, or they may take the </a:t>
            </a:r>
            <a:r>
              <a:rPr lang="en-US" dirty="0">
                <a:latin typeface="Arial" panose="020B0604020202020204" pitchFamily="34" charset="0"/>
                <a:cs typeface="Arial" panose="020B0604020202020204" pitchFamily="34" charset="0"/>
              </a:rPr>
              <a:t>Break Provision    	until the disability is approved. When someone is applying for disability, on the Transfer 	to Retirement Status form, in section four they need to choose that they are applying for 	disability </a:t>
            </a:r>
            <a:r>
              <a:rPr lang="en-US" sz="1800" dirty="0">
                <a:latin typeface="Arial" panose="020B0604020202020204" pitchFamily="34" charset="0"/>
                <a:cs typeface="Arial" panose="020B0604020202020204" pitchFamily="34" charset="0"/>
              </a:rPr>
              <a:t>and choose “bill me directly”. </a:t>
            </a:r>
          </a:p>
          <a:p>
            <a:pPr marL="361696" marR="43454" indent="-342900">
              <a:lnSpc>
                <a:spcPct val="100041"/>
              </a:lnSpc>
              <a:spcBef>
                <a:spcPts val="18"/>
              </a:spcBef>
              <a:buFontTx/>
              <a:buAutoNum type="arabicPeriod" startAt="2"/>
            </a:pPr>
            <a:r>
              <a:rPr lang="en-US" sz="1800" dirty="0">
                <a:latin typeface="Arial" panose="020B0604020202020204" pitchFamily="34" charset="0"/>
                <a:cs typeface="Arial" panose="020B0604020202020204" pitchFamily="34" charset="0"/>
              </a:rPr>
              <a:t>Once approved, they will need to complete a new Transfer to Retirement Status form to go onto the disability retirement group through MainePERS, by choosing in section four that “I </a:t>
            </a:r>
            <a:r>
              <a:rPr lang="en-US" dirty="0">
                <a:latin typeface="Arial" panose="020B0604020202020204" pitchFamily="34" charset="0"/>
                <a:cs typeface="Arial" panose="020B0604020202020204" pitchFamily="34" charset="0"/>
              </a:rPr>
              <a:t>have been approved for disability and the date it was approved” and choose “Deduct Anthem health premium out of my MainePERS pension”. </a:t>
            </a:r>
          </a:p>
          <a:p>
            <a:pPr marL="361696" marR="43454" indent="-342900">
              <a:lnSpc>
                <a:spcPct val="100041"/>
              </a:lnSpc>
              <a:spcBef>
                <a:spcPts val="18"/>
              </a:spcBef>
              <a:buAutoNum type="arabicPeriod" startAt="2"/>
            </a:pPr>
            <a:endParaRPr lang="en-US" dirty="0">
              <a:latin typeface="Arial" panose="020B0604020202020204" pitchFamily="34" charset="0"/>
              <a:cs typeface="Arial" panose="020B0604020202020204" pitchFamily="34" charset="0"/>
            </a:endParaRPr>
          </a:p>
          <a:p>
            <a:pPr marL="18796" marR="43454">
              <a:lnSpc>
                <a:spcPct val="100041"/>
              </a:lnSpc>
              <a:spcBef>
                <a:spcPts val="18"/>
              </a:spcBef>
            </a:pPr>
            <a:r>
              <a:rPr lang="en-US" sz="1800" b="1" dirty="0">
                <a:latin typeface="Arial" panose="020B0604020202020204" pitchFamily="34" charset="0"/>
                <a:cs typeface="Arial" panose="020B0604020202020204" pitchFamily="34" charset="0"/>
              </a:rPr>
              <a:t>NO employee applying for disability would want to take COBRA unless they have no other option.</a:t>
            </a:r>
            <a:endParaRPr lang="en-US" sz="18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FA9DF7FF-F8F2-85A2-8C8B-680C4C09DE2E}"/>
              </a:ext>
            </a:extLst>
          </p:cNvPr>
          <p:cNvPicPr>
            <a:picLocks noChangeAspect="1"/>
          </p:cNvPicPr>
          <p:nvPr/>
        </p:nvPicPr>
        <p:blipFill>
          <a:blip r:embed="rId3"/>
          <a:srcRect t="45197" b="27901"/>
          <a:stretch>
            <a:fillRect/>
          </a:stretch>
        </p:blipFill>
        <p:spPr>
          <a:xfrm>
            <a:off x="1837944" y="5212079"/>
            <a:ext cx="7316221" cy="685801"/>
          </a:xfrm>
          <a:prstGeom prst="rect">
            <a:avLst/>
          </a:prstGeom>
        </p:spPr>
      </p:pic>
      <p:sp>
        <p:nvSpPr>
          <p:cNvPr id="11" name="Arrow: Right 10">
            <a:extLst>
              <a:ext uri="{FF2B5EF4-FFF2-40B4-BE49-F238E27FC236}">
                <a16:creationId xmlns:a16="http://schemas.microsoft.com/office/drawing/2014/main" id="{5C9C1685-5139-E757-C52D-5814518669E8}"/>
              </a:ext>
            </a:extLst>
          </p:cNvPr>
          <p:cNvSpPr/>
          <p:nvPr/>
        </p:nvSpPr>
        <p:spPr>
          <a:xfrm>
            <a:off x="786384" y="5358384"/>
            <a:ext cx="1051560" cy="15544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5AB2270-6DD7-6F7F-70FD-9FBC59B04415}"/>
              </a:ext>
            </a:extLst>
          </p:cNvPr>
          <p:cNvSpPr txBox="1"/>
          <p:nvPr/>
        </p:nvSpPr>
        <p:spPr>
          <a:xfrm>
            <a:off x="0" y="130187"/>
            <a:ext cx="12070080" cy="646331"/>
          </a:xfrm>
          <a:prstGeom prst="rect">
            <a:avLst/>
          </a:prstGeom>
          <a:noFill/>
        </p:spPr>
        <p:txBody>
          <a:bodyPr wrap="square" rtlCol="0">
            <a:spAutoFit/>
          </a:bodyPr>
          <a:lstStyle/>
          <a:p>
            <a:pPr algn="ctr"/>
            <a:r>
              <a:rPr lang="en-US" sz="3600" b="1" u="sng" dirty="0">
                <a:solidFill>
                  <a:schemeClr val="accent6"/>
                </a:solidFill>
                <a:latin typeface="Arial" panose="020B0604020202020204" pitchFamily="34" charset="0"/>
                <a:cs typeface="Arial" panose="020B0604020202020204" pitchFamily="34" charset="0"/>
              </a:rPr>
              <a:t>Disability</a:t>
            </a:r>
          </a:p>
        </p:txBody>
      </p:sp>
    </p:spTree>
    <p:extLst>
      <p:ext uri="{BB962C8B-B14F-4D97-AF65-F5344CB8AC3E}">
        <p14:creationId xmlns:p14="http://schemas.microsoft.com/office/powerpoint/2010/main" val="3775569012"/>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F0C6C-EE20-4134-BE32-1B2E96309901}"/>
              </a:ext>
            </a:extLst>
          </p:cNvPr>
          <p:cNvSpPr>
            <a:spLocks noGrp="1"/>
          </p:cNvSpPr>
          <p:nvPr>
            <p:ph type="title"/>
          </p:nvPr>
        </p:nvSpPr>
        <p:spPr>
          <a:xfrm>
            <a:off x="-1" y="609600"/>
            <a:ext cx="12051323" cy="1320800"/>
          </a:xfrm>
        </p:spPr>
        <p:txBody>
          <a:bodyPr>
            <a:normAutofit/>
          </a:bodyPr>
          <a:lstStyle/>
          <a:p>
            <a:pPr algn="ctr"/>
            <a:r>
              <a:rPr lang="en-US" sz="3600" b="1" u="sng" dirty="0">
                <a:solidFill>
                  <a:schemeClr val="accent6"/>
                </a:solidFill>
                <a:latin typeface="Arial" panose="020B0604020202020204" pitchFamily="34" charset="0"/>
                <a:cs typeface="Arial" panose="020B0604020202020204" pitchFamily="34" charset="0"/>
              </a:rPr>
              <a:t>Retirement and Eligibility for </a:t>
            </a:r>
            <a:br>
              <a:rPr lang="en-US" sz="3600" b="1" u="sng" dirty="0">
                <a:solidFill>
                  <a:schemeClr val="accent6"/>
                </a:solidFill>
                <a:latin typeface="Arial" panose="020B0604020202020204" pitchFamily="34" charset="0"/>
                <a:cs typeface="Arial" panose="020B0604020202020204" pitchFamily="34" charset="0"/>
              </a:rPr>
            </a:br>
            <a:r>
              <a:rPr lang="en-US" sz="3600" b="1" u="sng" dirty="0">
                <a:solidFill>
                  <a:schemeClr val="accent6"/>
                </a:solidFill>
                <a:latin typeface="Arial" panose="020B0604020202020204" pitchFamily="34" charset="0"/>
                <a:cs typeface="Arial" panose="020B0604020202020204" pitchFamily="34" charset="0"/>
              </a:rPr>
              <a:t>State of Maine’s 60% Contribution</a:t>
            </a:r>
          </a:p>
        </p:txBody>
      </p:sp>
      <p:sp>
        <p:nvSpPr>
          <p:cNvPr id="3" name="Content Placeholder 2">
            <a:extLst>
              <a:ext uri="{FF2B5EF4-FFF2-40B4-BE49-F238E27FC236}">
                <a16:creationId xmlns:a16="http://schemas.microsoft.com/office/drawing/2014/main" id="{6C452197-96A5-40AA-A13D-D364E4CC7618}"/>
              </a:ext>
            </a:extLst>
          </p:cNvPr>
          <p:cNvSpPr>
            <a:spLocks noGrp="1"/>
          </p:cNvSpPr>
          <p:nvPr>
            <p:ph idx="1"/>
          </p:nvPr>
        </p:nvSpPr>
        <p:spPr>
          <a:xfrm>
            <a:off x="140678" y="1930400"/>
            <a:ext cx="11910644" cy="4771016"/>
          </a:xfrm>
        </p:spPr>
        <p:txBody>
          <a:bodyPr/>
          <a:lstStyle/>
          <a:p>
            <a:pPr marL="0" lvl="0" indent="0">
              <a:lnSpc>
                <a:spcPct val="107000"/>
              </a:lnSpc>
              <a:spcBef>
                <a:spcPts val="0"/>
              </a:spcBef>
              <a:buClr>
                <a:schemeClr val="accent2">
                  <a:lumMod val="75000"/>
                </a:schemeClr>
              </a:buClr>
              <a:buNone/>
            </a:pPr>
            <a:r>
              <a:rPr lang="en-US" sz="1600" b="1" dirty="0">
                <a:effectLst/>
                <a:latin typeface="Arial" panose="020B0604020202020204" pitchFamily="34" charset="0"/>
                <a:ea typeface="Calibri" panose="020F0502020204030204" pitchFamily="34" charset="0"/>
                <a:cs typeface="Arial" panose="020B0604020202020204" pitchFamily="34" charset="0"/>
              </a:rPr>
              <a:t>Who is eligible to receive the State of Maine’s contribution </a:t>
            </a:r>
            <a:r>
              <a:rPr lang="en-US" sz="1600" b="1" dirty="0">
                <a:latin typeface="Arial" panose="020B0604020202020204" pitchFamily="34" charset="0"/>
                <a:ea typeface="Calibri" panose="020F0502020204030204" pitchFamily="34" charset="0"/>
                <a:cs typeface="Arial" panose="020B0604020202020204" pitchFamily="34" charset="0"/>
              </a:rPr>
              <a:t>(60%) </a:t>
            </a:r>
            <a:r>
              <a:rPr lang="en-US" sz="1600" b="1" dirty="0">
                <a:effectLst/>
                <a:latin typeface="Arial" panose="020B0604020202020204" pitchFamily="34" charset="0"/>
                <a:ea typeface="Calibri" panose="020F0502020204030204" pitchFamily="34" charset="0"/>
                <a:cs typeface="Arial" panose="020B0604020202020204" pitchFamily="34" charset="0"/>
              </a:rPr>
              <a:t>towards the retiree’s portion</a:t>
            </a:r>
          </a:p>
          <a:p>
            <a:pPr marL="0" marR="0" lvl="0" indent="0">
              <a:lnSpc>
                <a:spcPct val="107000"/>
              </a:lnSpc>
              <a:spcBef>
                <a:spcPts val="0"/>
              </a:spcBef>
              <a:spcAft>
                <a:spcPts val="0"/>
              </a:spcAft>
              <a:buClr>
                <a:schemeClr val="accent2">
                  <a:lumMod val="75000"/>
                </a:schemeClr>
              </a:buClr>
              <a:buNone/>
            </a:pPr>
            <a:r>
              <a:rPr lang="en-US" sz="1600" b="1" dirty="0">
                <a:effectLst/>
                <a:latin typeface="Arial" panose="020B0604020202020204" pitchFamily="34" charset="0"/>
                <a:ea typeface="Calibri" panose="020F0502020204030204" pitchFamily="34" charset="0"/>
                <a:cs typeface="Arial" panose="020B0604020202020204" pitchFamily="34" charset="0"/>
              </a:rPr>
              <a:t>of the health insurance premium. </a:t>
            </a:r>
          </a:p>
          <a:p>
            <a:pPr marL="0" marR="0" lvl="0" indent="0">
              <a:lnSpc>
                <a:spcPct val="107000"/>
              </a:lnSpc>
              <a:spcBef>
                <a:spcPts val="0"/>
              </a:spcBef>
              <a:spcAft>
                <a:spcPts val="0"/>
              </a:spcAft>
              <a:buClr>
                <a:schemeClr val="accent2">
                  <a:lumMod val="75000"/>
                </a:schemeClr>
              </a:buClr>
              <a:buNone/>
            </a:pPr>
            <a:endParaRPr lang="en-US" sz="1600" b="1" dirty="0">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07000"/>
              </a:lnSpc>
              <a:spcBef>
                <a:spcPts val="0"/>
              </a:spcBef>
              <a:spcAft>
                <a:spcPts val="0"/>
              </a:spcAft>
              <a:buClr>
                <a:schemeClr val="accent2">
                  <a:lumMod val="75000"/>
                </a:schemeClr>
              </a:buClr>
              <a:buFont typeface="Wingdings" panose="05000000000000000000" pitchFamily="2" charset="2"/>
              <a:buChar char="ü"/>
            </a:pPr>
            <a:r>
              <a:rPr lang="en-US" sz="1600" dirty="0">
                <a:effectLst/>
                <a:latin typeface="Arial" panose="020B0604020202020204" pitchFamily="34" charset="0"/>
                <a:ea typeface="Calibri" panose="020F0502020204030204" pitchFamily="34" charset="0"/>
                <a:cs typeface="Arial" panose="020B0604020202020204" pitchFamily="34" charset="0"/>
              </a:rPr>
              <a:t>If they have met the basic eligibility guidelines to continue with their insurance </a:t>
            </a:r>
            <a:r>
              <a:rPr lang="en-US" sz="1600" i="1" dirty="0">
                <a:effectLst/>
                <a:latin typeface="Arial" panose="020B0604020202020204" pitchFamily="34" charset="0"/>
                <a:ea typeface="Calibri" panose="020F0502020204030204" pitchFamily="34" charset="0"/>
                <a:cs typeface="Arial" panose="020B0604020202020204" pitchFamily="34" charset="0"/>
              </a:rPr>
              <a:t>and</a:t>
            </a:r>
            <a:r>
              <a:rPr lang="en-US" sz="1600" b="1" dirty="0">
                <a:effectLst/>
                <a:latin typeface="Arial" panose="020B0604020202020204" pitchFamily="34" charset="0"/>
                <a:ea typeface="Calibri" panose="020F0502020204030204" pitchFamily="34" charset="0"/>
                <a:cs typeface="Arial" panose="020B0604020202020204" pitchFamily="34" charset="0"/>
              </a:rPr>
              <a:t> </a:t>
            </a:r>
            <a:endParaRPr lang="en-US" sz="1600" b="1" dirty="0">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07000"/>
              </a:lnSpc>
              <a:spcBef>
                <a:spcPts val="0"/>
              </a:spcBef>
              <a:spcAft>
                <a:spcPts val="0"/>
              </a:spcAft>
              <a:buClr>
                <a:schemeClr val="accent2">
                  <a:lumMod val="75000"/>
                </a:schemeClr>
              </a:buClr>
              <a:buFont typeface="Wingdings" panose="05000000000000000000" pitchFamily="2" charset="2"/>
              <a:buChar char="ü"/>
            </a:pPr>
            <a:r>
              <a:rPr lang="en-US" sz="1600" dirty="0">
                <a:effectLst/>
                <a:latin typeface="Arial" panose="020B0604020202020204" pitchFamily="34" charset="0"/>
                <a:ea typeface="Calibri" panose="020F0502020204030204" pitchFamily="34" charset="0"/>
                <a:cs typeface="Arial" panose="020B0604020202020204" pitchFamily="34" charset="0"/>
              </a:rPr>
              <a:t>If they retire through MainePERS, </a:t>
            </a:r>
            <a:r>
              <a:rPr lang="en-US" sz="1600" i="1" dirty="0">
                <a:effectLst/>
                <a:latin typeface="Arial" panose="020B0604020202020204" pitchFamily="34" charset="0"/>
                <a:ea typeface="Calibri" panose="020F0502020204030204" pitchFamily="34" charset="0"/>
                <a:cs typeface="Arial" panose="020B0604020202020204" pitchFamily="34" charset="0"/>
              </a:rPr>
              <a:t>and</a:t>
            </a:r>
            <a:endParaRPr lang="en-US" sz="1600" i="1" dirty="0">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07000"/>
              </a:lnSpc>
              <a:spcBef>
                <a:spcPts val="0"/>
              </a:spcBef>
              <a:spcAft>
                <a:spcPts val="0"/>
              </a:spcAft>
              <a:buClr>
                <a:schemeClr val="accent2">
                  <a:lumMod val="75000"/>
                </a:schemeClr>
              </a:buClr>
              <a:buFont typeface="Wingdings" panose="05000000000000000000" pitchFamily="2" charset="2"/>
              <a:buChar char="ü"/>
            </a:pPr>
            <a:r>
              <a:rPr lang="en-US" sz="1600" dirty="0">
                <a:effectLst/>
                <a:latin typeface="Arial" panose="020B0604020202020204" pitchFamily="34" charset="0"/>
                <a:ea typeface="Calibri" panose="020F0502020204030204" pitchFamily="34" charset="0"/>
                <a:cs typeface="Arial" panose="020B0604020202020204" pitchFamily="34" charset="0"/>
              </a:rPr>
              <a:t>If they have a </a:t>
            </a:r>
            <a:r>
              <a:rPr lang="en-US" sz="1600" b="1" dirty="0">
                <a:effectLst/>
                <a:latin typeface="Arial" panose="020B0604020202020204" pitchFamily="34" charset="0"/>
                <a:ea typeface="Calibri" panose="020F0502020204030204" pitchFamily="34" charset="0"/>
                <a:cs typeface="Arial" panose="020B0604020202020204" pitchFamily="34" charset="0"/>
              </a:rPr>
              <a:t>Y in their position class </a:t>
            </a:r>
            <a:r>
              <a:rPr lang="en-US" sz="1600" dirty="0">
                <a:effectLst/>
                <a:latin typeface="Arial" panose="020B0604020202020204" pitchFamily="34" charset="0"/>
                <a:ea typeface="Calibri" panose="020F0502020204030204" pitchFamily="34" charset="0"/>
                <a:cs typeface="Arial" panose="020B0604020202020204" pitchFamily="34" charset="0"/>
              </a:rPr>
              <a:t>code. i.e., teachers =Y0101, nurses = Y2001 (Y= Yes; N= No), </a:t>
            </a:r>
            <a:r>
              <a:rPr lang="en-US" sz="1600" i="1" dirty="0">
                <a:effectLst/>
                <a:latin typeface="Arial" panose="020B0604020202020204" pitchFamily="34" charset="0"/>
                <a:ea typeface="Calibri" panose="020F0502020204030204" pitchFamily="34" charset="0"/>
                <a:cs typeface="Arial" panose="020B0604020202020204" pitchFamily="34" charset="0"/>
              </a:rPr>
              <a:t>and</a:t>
            </a:r>
            <a:endParaRPr lang="en-US" sz="1600" i="1" dirty="0">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07000"/>
              </a:lnSpc>
              <a:spcBef>
                <a:spcPts val="0"/>
              </a:spcBef>
              <a:spcAft>
                <a:spcPts val="0"/>
              </a:spcAft>
              <a:buClr>
                <a:schemeClr val="accent2">
                  <a:lumMod val="75000"/>
                </a:schemeClr>
              </a:buClr>
              <a:buFont typeface="Wingdings" panose="05000000000000000000" pitchFamily="2" charset="2"/>
              <a:buChar char="ü"/>
            </a:pPr>
            <a:r>
              <a:rPr lang="en-US" sz="1600" dirty="0">
                <a:effectLst/>
                <a:latin typeface="Arial" panose="020B0604020202020204" pitchFamily="34" charset="0"/>
                <a:ea typeface="Calibri" panose="020F0502020204030204" pitchFamily="34" charset="0"/>
                <a:cs typeface="Arial" panose="020B0604020202020204" pitchFamily="34" charset="0"/>
              </a:rPr>
              <a:t>If they have reached their normal retirement age, determined by MainePERS, (i.e., the age they can collect their MainePERS  pension, without any penalty for early withdrawal), this age can be 60, 62 or 65 </a:t>
            </a:r>
            <a:r>
              <a:rPr lang="en-US" sz="1600" i="1" dirty="0">
                <a:effectLst/>
                <a:latin typeface="Arial" panose="020B0604020202020204" pitchFamily="34" charset="0"/>
                <a:ea typeface="Calibri" panose="020F0502020204030204" pitchFamily="34" charset="0"/>
                <a:cs typeface="Arial" panose="020B0604020202020204" pitchFamily="34" charset="0"/>
              </a:rPr>
              <a:t>and</a:t>
            </a:r>
            <a:endParaRPr lang="en-US" sz="1600" i="1" dirty="0">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07000"/>
              </a:lnSpc>
              <a:spcBef>
                <a:spcPts val="0"/>
              </a:spcBef>
              <a:spcAft>
                <a:spcPts val="0"/>
              </a:spcAft>
              <a:buClr>
                <a:schemeClr val="accent2">
                  <a:lumMod val="75000"/>
                </a:schemeClr>
              </a:buClr>
              <a:buFont typeface="Wingdings" panose="05000000000000000000" pitchFamily="2" charset="2"/>
              <a:buChar char="ü"/>
            </a:pPr>
            <a:r>
              <a:rPr lang="en-US" sz="1600" dirty="0">
                <a:effectLst/>
                <a:latin typeface="Arial" panose="020B0604020202020204" pitchFamily="34" charset="0"/>
                <a:ea typeface="Calibri" panose="020F0502020204030204" pitchFamily="34" charset="0"/>
                <a:cs typeface="Arial" panose="020B0604020202020204" pitchFamily="34" charset="0"/>
              </a:rPr>
              <a:t>If they have their health insurance premium deducted from their MainePERS pension.</a:t>
            </a:r>
          </a:p>
          <a:p>
            <a:pPr marL="285750" marR="0" lvl="0" indent="-285750">
              <a:lnSpc>
                <a:spcPct val="107000"/>
              </a:lnSpc>
              <a:spcBef>
                <a:spcPts val="0"/>
              </a:spcBef>
              <a:spcAft>
                <a:spcPts val="0"/>
              </a:spcAft>
              <a:buClr>
                <a:schemeClr val="accent2">
                  <a:lumMod val="75000"/>
                </a:schemeClr>
              </a:buClr>
              <a:buFont typeface="Wingdings" panose="05000000000000000000" pitchFamily="2" charset="2"/>
              <a:buChar char="ü"/>
            </a:pPr>
            <a:endParaRPr lang="en-US" sz="1600" dirty="0">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07000"/>
              </a:lnSpc>
              <a:spcBef>
                <a:spcPts val="0"/>
              </a:spcBef>
              <a:spcAft>
                <a:spcPts val="0"/>
              </a:spcAft>
              <a:buClr>
                <a:schemeClr val="accent2">
                  <a:lumMod val="75000"/>
                </a:schemeClr>
              </a:buClr>
              <a:buFont typeface="Wingdings" panose="05000000000000000000" pitchFamily="2" charset="2"/>
              <a:buChar char="ü"/>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07000"/>
              </a:lnSpc>
              <a:spcBef>
                <a:spcPts val="0"/>
              </a:spcBef>
              <a:spcAft>
                <a:spcPts val="0"/>
              </a:spcAft>
              <a:buClr>
                <a:schemeClr val="accent2">
                  <a:lumMod val="75000"/>
                </a:schemeClr>
              </a:buClr>
              <a:buFont typeface="Wingdings" panose="05000000000000000000" pitchFamily="2" charset="2"/>
              <a:buChar char="ü"/>
            </a:pPr>
            <a:r>
              <a:rPr lang="en-US" sz="1600" b="1" dirty="0">
                <a:effectLst/>
                <a:latin typeface="Arial" panose="020B0604020202020204" pitchFamily="34" charset="0"/>
                <a:ea typeface="Calibri" panose="020F0502020204030204" pitchFamily="34" charset="0"/>
                <a:cs typeface="Arial" panose="020B0604020202020204" pitchFamily="34" charset="0"/>
              </a:rPr>
              <a:t>The State of Maine’s 60% contribution continues for eligible employees 65 and on Medicare Advantage PPO pla</a:t>
            </a:r>
            <a:r>
              <a:rPr lang="en-US" sz="1600" b="1" dirty="0">
                <a:latin typeface="Arial" panose="020B0604020202020204" pitchFamily="34" charset="0"/>
                <a:ea typeface="Calibri" panose="020F0502020204030204" pitchFamily="34" charset="0"/>
                <a:cs typeface="Arial" panose="020B0604020202020204" pitchFamily="34" charset="0"/>
              </a:rPr>
              <a:t>n (MEABT)</a:t>
            </a:r>
            <a:r>
              <a:rPr lang="en-US" sz="1600" b="1" dirty="0">
                <a:effectLst/>
                <a:latin typeface="Arial" panose="020B0604020202020204" pitchFamily="34" charset="0"/>
                <a:ea typeface="Calibri" panose="020F0502020204030204" pitchFamily="34" charset="0"/>
                <a:cs typeface="Arial" panose="020B0604020202020204" pitchFamily="34" charset="0"/>
              </a:rPr>
              <a:t>.</a:t>
            </a:r>
          </a:p>
          <a:p>
            <a:pPr marL="274320" marR="0" lvl="1" indent="0">
              <a:lnSpc>
                <a:spcPct val="107000"/>
              </a:lnSpc>
              <a:spcBef>
                <a:spcPts val="0"/>
              </a:spcBef>
              <a:spcAft>
                <a:spcPts val="0"/>
              </a:spcAft>
              <a:buClr>
                <a:schemeClr val="accent2">
                  <a:lumMod val="75000"/>
                </a:schemeClr>
              </a:buClr>
              <a:buNone/>
            </a:pPr>
            <a:endParaRPr lang="en-US" sz="1400" dirty="0">
              <a:solidFill>
                <a:schemeClr val="accent2">
                  <a:lumMod val="50000"/>
                </a:schemeClr>
              </a:solidFill>
              <a:effectLst/>
              <a:ea typeface="Calibri" panose="020F0502020204030204" pitchFamily="34" charset="0"/>
              <a:cs typeface="Times New Roman" panose="02020603050405020304" pitchFamily="18" charset="0"/>
            </a:endParaRPr>
          </a:p>
          <a:p>
            <a:pPr>
              <a:buClr>
                <a:schemeClr val="accent2">
                  <a:lumMod val="75000"/>
                </a:schemeClr>
              </a:buClr>
              <a:buFont typeface="Wingdings" panose="05000000000000000000" pitchFamily="2" charset="2"/>
              <a:buChar char="ü"/>
            </a:pPr>
            <a:endParaRPr lang="en-US" dirty="0">
              <a:solidFill>
                <a:schemeClr val="accent2">
                  <a:lumMod val="50000"/>
                </a:schemeClr>
              </a:solidFill>
            </a:endParaRPr>
          </a:p>
        </p:txBody>
      </p:sp>
    </p:spTree>
    <p:extLst>
      <p:ext uri="{BB962C8B-B14F-4D97-AF65-F5344CB8AC3E}">
        <p14:creationId xmlns:p14="http://schemas.microsoft.com/office/powerpoint/2010/main" val="1663977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631733-33BC-A0CD-798E-778C84630B3B}"/>
              </a:ext>
            </a:extLst>
          </p:cNvPr>
          <p:cNvSpPr txBox="1"/>
          <p:nvPr/>
        </p:nvSpPr>
        <p:spPr>
          <a:xfrm>
            <a:off x="841248" y="505706"/>
            <a:ext cx="5148072" cy="584775"/>
          </a:xfrm>
          <a:prstGeom prst="rect">
            <a:avLst/>
          </a:prstGeom>
          <a:noFill/>
        </p:spPr>
        <p:txBody>
          <a:bodyPr wrap="square">
            <a:spAutoFit/>
          </a:bodyPr>
          <a:lstStyle/>
          <a:p>
            <a:pPr algn="ctr"/>
            <a:r>
              <a:rPr lang="en-US" sz="3200" b="1" u="sng" dirty="0">
                <a:solidFill>
                  <a:schemeClr val="accent6"/>
                </a:solidFill>
                <a:latin typeface="Arial" panose="020B0604020202020204" pitchFamily="34" charset="0"/>
                <a:cs typeface="Arial" panose="020B0604020202020204" pitchFamily="34" charset="0"/>
              </a:rPr>
              <a:t>Rehiring a Retiree</a:t>
            </a:r>
          </a:p>
        </p:txBody>
      </p:sp>
      <p:sp>
        <p:nvSpPr>
          <p:cNvPr id="6" name="TextBox 5">
            <a:extLst>
              <a:ext uri="{FF2B5EF4-FFF2-40B4-BE49-F238E27FC236}">
                <a16:creationId xmlns:a16="http://schemas.microsoft.com/office/drawing/2014/main" id="{A2B16D95-3C0A-12CB-F9B2-370B464DD7BB}"/>
              </a:ext>
            </a:extLst>
          </p:cNvPr>
          <p:cNvSpPr txBox="1"/>
          <p:nvPr/>
        </p:nvSpPr>
        <p:spPr>
          <a:xfrm>
            <a:off x="841248" y="1145481"/>
            <a:ext cx="5148072" cy="4801314"/>
          </a:xfrm>
          <a:prstGeom prst="rect">
            <a:avLst/>
          </a:prstGeom>
          <a:noFill/>
        </p:spPr>
        <p:txBody>
          <a:bodyPr wrap="square" rtlCol="0">
            <a:spAutoFit/>
          </a:bodyPr>
          <a:lstStyle/>
          <a:p>
            <a:r>
              <a:rPr lang="en-US" dirty="0"/>
              <a:t>If a retiree returns to work, they should be offered the district’s active health insurance, to avoid any Medicare Secondary Payor penalties to the district.</a:t>
            </a:r>
          </a:p>
          <a:p>
            <a:endParaRPr lang="en-US" dirty="0"/>
          </a:p>
          <a:p>
            <a:r>
              <a:rPr lang="en-US" dirty="0"/>
              <a:t>If a rehired retiree declines the active health plan through the district, the district  should update the employee’s personnel file with the declined member enrollment application or other document stating that they declined the active group health plan.</a:t>
            </a:r>
          </a:p>
          <a:p>
            <a:endParaRPr lang="en-US" dirty="0"/>
          </a:p>
          <a:p>
            <a:r>
              <a:rPr lang="en-US" dirty="0"/>
              <a:t>If you enroll a rehired retiree, please contact Anthem at ME-Employer@Anthem.com to stop their pension deduction. </a:t>
            </a:r>
          </a:p>
          <a:p>
            <a:endParaRPr lang="en-US" dirty="0"/>
          </a:p>
          <a:p>
            <a:r>
              <a:rPr lang="en-US" dirty="0"/>
              <a:t>Cash in lieu guidelines are on the checklist.</a:t>
            </a:r>
          </a:p>
        </p:txBody>
      </p:sp>
      <p:pic>
        <p:nvPicPr>
          <p:cNvPr id="7" name="Picture 6">
            <a:extLst>
              <a:ext uri="{FF2B5EF4-FFF2-40B4-BE49-F238E27FC236}">
                <a16:creationId xmlns:a16="http://schemas.microsoft.com/office/drawing/2014/main" id="{37DAD109-F483-9C5E-CFFF-F49C546A2DE8}"/>
              </a:ext>
            </a:extLst>
          </p:cNvPr>
          <p:cNvPicPr>
            <a:picLocks noChangeAspect="1"/>
          </p:cNvPicPr>
          <p:nvPr/>
        </p:nvPicPr>
        <p:blipFill>
          <a:blip r:embed="rId2"/>
          <a:stretch>
            <a:fillRect/>
          </a:stretch>
        </p:blipFill>
        <p:spPr>
          <a:xfrm>
            <a:off x="6811003" y="202851"/>
            <a:ext cx="4940734" cy="6393892"/>
          </a:xfrm>
          <a:prstGeom prst="rect">
            <a:avLst/>
          </a:prstGeom>
          <a:ln w="28575">
            <a:solidFill>
              <a:schemeClr val="accent2"/>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0F9328-41E2-4BB2-959E-E387F9DF2EC2}"/>
              </a:ext>
            </a:extLst>
          </p:cNvPr>
          <p:cNvSpPr>
            <a:spLocks noGrp="1"/>
          </p:cNvSpPr>
          <p:nvPr>
            <p:ph type="title"/>
          </p:nvPr>
        </p:nvSpPr>
        <p:spPr>
          <a:xfrm>
            <a:off x="1333502" y="609600"/>
            <a:ext cx="8596668" cy="1320800"/>
          </a:xfrm>
        </p:spPr>
        <p:txBody>
          <a:bodyPr>
            <a:normAutofit/>
          </a:bodyPr>
          <a:lstStyle/>
          <a:p>
            <a:r>
              <a:rPr lang="en-US" b="1" u="sng">
                <a:latin typeface="Arial" panose="020B0604020202020204" pitchFamily="34" charset="0"/>
                <a:cs typeface="Arial" panose="020B0604020202020204" pitchFamily="34" charset="0"/>
              </a:rPr>
              <a:t>Agenda</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24D54E16-4FAD-4787-82DF-FA670CA8784B}"/>
              </a:ext>
            </a:extLst>
          </p:cNvPr>
          <p:cNvSpPr>
            <a:spLocks noGrp="1"/>
          </p:cNvSpPr>
          <p:nvPr>
            <p:ph idx="1"/>
          </p:nvPr>
        </p:nvSpPr>
        <p:spPr>
          <a:xfrm>
            <a:off x="1333502" y="1831405"/>
            <a:ext cx="8596668" cy="3880773"/>
          </a:xfrm>
        </p:spPr>
        <p:txBody>
          <a:bodyPr>
            <a:normAutofit/>
          </a:bodyPr>
          <a:lstStyle/>
          <a:p>
            <a:r>
              <a:rPr lang="en-US" dirty="0">
                <a:latin typeface="Arial" panose="020B0604020202020204" pitchFamily="34" charset="0"/>
                <a:cs typeface="Arial" panose="020B0604020202020204" pitchFamily="34" charset="0"/>
              </a:rPr>
              <a:t>Introductions Jennifer Kent, Sharon Beaulieu, Lynn Aceto, and Patty Whitcomb</a:t>
            </a:r>
          </a:p>
          <a:p>
            <a:r>
              <a:rPr lang="en-US" dirty="0">
                <a:latin typeface="Arial" panose="020B0604020202020204" pitchFamily="34" charset="0"/>
                <a:cs typeface="Arial" panose="020B0604020202020204" pitchFamily="34" charset="0"/>
              </a:rPr>
              <a:t>July 1, 2026, Renewal &amp; Benefit Changes/Enhancements</a:t>
            </a:r>
          </a:p>
          <a:p>
            <a:r>
              <a:rPr lang="en-US" dirty="0">
                <a:latin typeface="Arial" panose="020B0604020202020204" pitchFamily="34" charset="0"/>
                <a:cs typeface="Arial" panose="020B0604020202020204" pitchFamily="34" charset="0"/>
              </a:rPr>
              <a:t>Open Enrollment Process Reminder &amp; District Responsibility (90-day notification) </a:t>
            </a:r>
          </a:p>
          <a:p>
            <a:r>
              <a:rPr lang="en-US" dirty="0">
                <a:latin typeface="Arial" panose="020B0604020202020204" pitchFamily="34" charset="0"/>
                <a:cs typeface="Arial" panose="020B0604020202020204" pitchFamily="34" charset="0"/>
              </a:rPr>
              <a:t>COBRA quick overview, +26 and others </a:t>
            </a:r>
          </a:p>
          <a:p>
            <a:r>
              <a:rPr lang="en-US" dirty="0">
                <a:latin typeface="Arial" panose="020B0604020202020204" pitchFamily="34" charset="0"/>
                <a:cs typeface="Arial" panose="020B0604020202020204" pitchFamily="34" charset="0"/>
              </a:rPr>
              <a:t>Rehiring Retirees-Statute and Guidance </a:t>
            </a:r>
          </a:p>
          <a:p>
            <a:r>
              <a:rPr lang="en-US" dirty="0">
                <a:latin typeface="Arial" panose="020B0604020202020204" pitchFamily="34" charset="0"/>
                <a:cs typeface="Arial" panose="020B0604020202020204" pitchFamily="34" charset="0"/>
              </a:rPr>
              <a:t>Employer Access-Important Dates, Reminders &amp; Assistance information </a:t>
            </a:r>
          </a:p>
          <a:p>
            <a:r>
              <a:rPr lang="en-US" dirty="0">
                <a:latin typeface="Arial" panose="020B0604020202020204" pitchFamily="34" charset="0"/>
                <a:cs typeface="Arial" panose="020B0604020202020204" pitchFamily="34" charset="0"/>
              </a:rPr>
              <a:t>Programs and Services available</a:t>
            </a:r>
          </a:p>
          <a:p>
            <a:endParaRPr lang="en-US"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040437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E421570-C48C-1459-83B8-9E3BC2FA5CAC}"/>
              </a:ext>
            </a:extLst>
          </p:cNvPr>
          <p:cNvSpPr txBox="1"/>
          <p:nvPr/>
        </p:nvSpPr>
        <p:spPr>
          <a:xfrm>
            <a:off x="844709" y="387384"/>
            <a:ext cx="9099391" cy="691921"/>
          </a:xfrm>
          <a:prstGeom prst="rect">
            <a:avLst/>
          </a:prstGeom>
          <a:noFill/>
        </p:spPr>
        <p:txBody>
          <a:bodyPr wrap="square">
            <a:spAutoFit/>
          </a:bodyPr>
          <a:lstStyle/>
          <a:p>
            <a:pPr marL="0" indent="0" algn="ctr">
              <a:lnSpc>
                <a:spcPct val="119000"/>
              </a:lnSpc>
              <a:spcBef>
                <a:spcPts val="0"/>
              </a:spcBef>
              <a:spcAft>
                <a:spcPts val="600"/>
              </a:spcAft>
              <a:buNone/>
            </a:pPr>
            <a:r>
              <a:rPr lang="en-US" sz="3600" b="1" u="sng" kern="1400" dirty="0">
                <a:solidFill>
                  <a:schemeClr val="accent6"/>
                </a:solidFill>
                <a:latin typeface="Arial" panose="020B0604020202020204" pitchFamily="34" charset="0"/>
                <a:cs typeface="Arial" panose="020B0604020202020204" pitchFamily="34" charset="0"/>
              </a:rPr>
              <a:t>Personify Health Wellness</a:t>
            </a:r>
          </a:p>
        </p:txBody>
      </p:sp>
      <p:pic>
        <p:nvPicPr>
          <p:cNvPr id="10" name="Picture 9">
            <a:extLst>
              <a:ext uri="{FF2B5EF4-FFF2-40B4-BE49-F238E27FC236}">
                <a16:creationId xmlns:a16="http://schemas.microsoft.com/office/drawing/2014/main" id="{0194D90C-B80F-376B-11A0-0956F3369B22}"/>
              </a:ext>
            </a:extLst>
          </p:cNvPr>
          <p:cNvPicPr>
            <a:picLocks noChangeAspect="1"/>
          </p:cNvPicPr>
          <p:nvPr/>
        </p:nvPicPr>
        <p:blipFill rotWithShape="1">
          <a:blip r:embed="rId2"/>
          <a:srcRect l="-1075" t="91442" r="56780" b="-329"/>
          <a:stretch/>
        </p:blipFill>
        <p:spPr>
          <a:xfrm>
            <a:off x="4824296" y="5609901"/>
            <a:ext cx="1962150" cy="514754"/>
          </a:xfrm>
          <a:prstGeom prst="rect">
            <a:avLst/>
          </a:prstGeom>
        </p:spPr>
      </p:pic>
      <p:pic>
        <p:nvPicPr>
          <p:cNvPr id="5" name="Picture 4">
            <a:extLst>
              <a:ext uri="{FF2B5EF4-FFF2-40B4-BE49-F238E27FC236}">
                <a16:creationId xmlns:a16="http://schemas.microsoft.com/office/drawing/2014/main" id="{A177C8A8-A52A-673F-98E2-C221A93B8E80}"/>
              </a:ext>
            </a:extLst>
          </p:cNvPr>
          <p:cNvPicPr>
            <a:picLocks noChangeAspect="1"/>
          </p:cNvPicPr>
          <p:nvPr/>
        </p:nvPicPr>
        <p:blipFill>
          <a:blip r:embed="rId3"/>
          <a:stretch>
            <a:fillRect/>
          </a:stretch>
        </p:blipFill>
        <p:spPr>
          <a:xfrm>
            <a:off x="701774" y="2973047"/>
            <a:ext cx="4295915" cy="3283897"/>
          </a:xfrm>
          <a:prstGeom prst="rect">
            <a:avLst/>
          </a:prstGeom>
          <a:ln w="28575">
            <a:solidFill>
              <a:schemeClr val="accent2"/>
            </a:solidFill>
          </a:ln>
        </p:spPr>
      </p:pic>
      <p:sp>
        <p:nvSpPr>
          <p:cNvPr id="11" name="TextBox 10">
            <a:extLst>
              <a:ext uri="{FF2B5EF4-FFF2-40B4-BE49-F238E27FC236}">
                <a16:creationId xmlns:a16="http://schemas.microsoft.com/office/drawing/2014/main" id="{E43615B4-5DC8-793C-C4C9-5B2CD6FA9A46}"/>
              </a:ext>
            </a:extLst>
          </p:cNvPr>
          <p:cNvSpPr txBox="1"/>
          <p:nvPr/>
        </p:nvSpPr>
        <p:spPr>
          <a:xfrm>
            <a:off x="844709" y="1181100"/>
            <a:ext cx="9099391" cy="1169551"/>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Our wellbeing program is designed to help you build healthy habits, manage stress, stay active and make the healthy changes you want to see. By staying engaged with the program over time, you’ll earn points toward $62.50 each quarter to total $250 a year. Plus, reach Level 2 or higher and be entered into a quarterly drawing for a chance at winning one of two $250 in rewards! As an added bonus, once you reach Level 4, a new Secret Level 5 will be unlocked. Those who complete Level 5 will be entered into a drawing for $50 in rewards.</a:t>
            </a:r>
          </a:p>
        </p:txBody>
      </p:sp>
      <p:sp>
        <p:nvSpPr>
          <p:cNvPr id="18" name="TextBox 17">
            <a:extLst>
              <a:ext uri="{FF2B5EF4-FFF2-40B4-BE49-F238E27FC236}">
                <a16:creationId xmlns:a16="http://schemas.microsoft.com/office/drawing/2014/main" id="{FAD0B574-036F-DA22-9AAD-A67BDF469383}"/>
              </a:ext>
            </a:extLst>
          </p:cNvPr>
          <p:cNvSpPr txBox="1"/>
          <p:nvPr/>
        </p:nvSpPr>
        <p:spPr>
          <a:xfrm>
            <a:off x="5394404" y="3429000"/>
            <a:ext cx="4965079" cy="1815882"/>
          </a:xfrm>
          <a:prstGeom prst="rect">
            <a:avLst/>
          </a:prstGeom>
          <a:solidFill>
            <a:srgbClr val="EEECE2"/>
          </a:solidFill>
          <a:ln w="28575">
            <a:solidFill>
              <a:schemeClr val="accent2"/>
            </a:solidFill>
          </a:ln>
        </p:spPr>
        <p:txBody>
          <a:bodyPr wrap="square">
            <a:spAutoFit/>
          </a:bodyPr>
          <a:lstStyle/>
          <a:p>
            <a:r>
              <a:rPr lang="en-US" sz="1400" dirty="0">
                <a:latin typeface="Arial" panose="020B0604020202020204" pitchFamily="34" charset="0"/>
                <a:cs typeface="Arial" panose="020B0604020202020204" pitchFamily="34" charset="0"/>
              </a:rPr>
              <a:t>Eligibility -Everyone enrolled (active &amp; retired) in an MEABT health plan, including enrolled spouses, domestic partners, and dependents aged 18–26, are invited to sign up. Once you’re signed up, be sure to invite your coworkers to join in on the fun!</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Questions - Contact Personify Health Member</a:t>
            </a:r>
          </a:p>
          <a:p>
            <a:r>
              <a:rPr lang="en-US" sz="1400" dirty="0">
                <a:latin typeface="Arial" panose="020B0604020202020204" pitchFamily="34" charset="0"/>
                <a:cs typeface="Arial" panose="020B0604020202020204" pitchFamily="34" charset="0"/>
              </a:rPr>
              <a:t>Services: 855-689-6884.</a:t>
            </a:r>
          </a:p>
        </p:txBody>
      </p:sp>
      <p:pic>
        <p:nvPicPr>
          <p:cNvPr id="28" name="Picture 27">
            <a:extLst>
              <a:ext uri="{FF2B5EF4-FFF2-40B4-BE49-F238E27FC236}">
                <a16:creationId xmlns:a16="http://schemas.microsoft.com/office/drawing/2014/main" id="{176DA1F3-7DFA-621E-3737-2A2663157181}"/>
              </a:ext>
            </a:extLst>
          </p:cNvPr>
          <p:cNvPicPr>
            <a:picLocks noChangeAspect="1"/>
          </p:cNvPicPr>
          <p:nvPr/>
        </p:nvPicPr>
        <p:blipFill>
          <a:blip r:embed="rId4"/>
          <a:stretch>
            <a:fillRect/>
          </a:stretch>
        </p:blipFill>
        <p:spPr>
          <a:xfrm>
            <a:off x="7105310" y="5743602"/>
            <a:ext cx="1543265" cy="381053"/>
          </a:xfrm>
          <a:prstGeom prst="rect">
            <a:avLst/>
          </a:prstGeom>
        </p:spPr>
      </p:pic>
    </p:spTree>
    <p:extLst>
      <p:ext uri="{BB962C8B-B14F-4D97-AF65-F5344CB8AC3E}">
        <p14:creationId xmlns:p14="http://schemas.microsoft.com/office/powerpoint/2010/main" val="1135533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E2206-4DC0-3C0F-8015-6D7935AECCD5}"/>
              </a:ext>
            </a:extLst>
          </p:cNvPr>
          <p:cNvSpPr>
            <a:spLocks noGrp="1"/>
          </p:cNvSpPr>
          <p:nvPr>
            <p:ph type="title"/>
          </p:nvPr>
        </p:nvSpPr>
        <p:spPr>
          <a:xfrm>
            <a:off x="0" y="609600"/>
            <a:ext cx="12288644" cy="1320800"/>
          </a:xfrm>
        </p:spPr>
        <p:txBody>
          <a:bodyPr/>
          <a:lstStyle/>
          <a:p>
            <a:pPr algn="ctr"/>
            <a:r>
              <a:rPr lang="en-US" b="1" u="sng" dirty="0">
                <a:solidFill>
                  <a:schemeClr val="accent6"/>
                </a:solidFill>
                <a:latin typeface="Arial" panose="020B0604020202020204" pitchFamily="34" charset="0"/>
                <a:cs typeface="Arial" panose="020B0604020202020204" pitchFamily="34" charset="0"/>
              </a:rPr>
              <a:t>Wellness Ambassador Role </a:t>
            </a:r>
          </a:p>
        </p:txBody>
      </p:sp>
      <p:sp>
        <p:nvSpPr>
          <p:cNvPr id="3" name="Content Placeholder 2">
            <a:extLst>
              <a:ext uri="{FF2B5EF4-FFF2-40B4-BE49-F238E27FC236}">
                <a16:creationId xmlns:a16="http://schemas.microsoft.com/office/drawing/2014/main" id="{C2AC441C-E473-108F-4EDB-58322E01C42B}"/>
              </a:ext>
            </a:extLst>
          </p:cNvPr>
          <p:cNvSpPr>
            <a:spLocks noGrp="1"/>
          </p:cNvSpPr>
          <p:nvPr>
            <p:ph idx="1"/>
          </p:nvPr>
        </p:nvSpPr>
        <p:spPr>
          <a:xfrm>
            <a:off x="677334" y="1631558"/>
            <a:ext cx="8596668" cy="4928067"/>
          </a:xfrm>
        </p:spPr>
        <p:txBody>
          <a:bodyPr>
            <a:normAutofit/>
          </a:bodyPr>
          <a:lstStyle/>
          <a:p>
            <a:r>
              <a:rPr lang="en-US" sz="1600" dirty="0">
                <a:latin typeface="Arial" panose="020B0604020202020204" pitchFamily="34" charset="0"/>
                <a:cs typeface="Arial" panose="020B0604020202020204" pitchFamily="34" charset="0"/>
              </a:rPr>
              <a:t>MEABT Wellness Ambassadors inspire, excite and encourage others to join and participate in our wellness program with Personify Health. </a:t>
            </a:r>
          </a:p>
          <a:p>
            <a:r>
              <a:rPr lang="en-US" sz="1600" dirty="0">
                <a:latin typeface="Arial" panose="020B0604020202020204" pitchFamily="34" charset="0"/>
                <a:cs typeface="Arial" panose="020B0604020202020204" pitchFamily="34" charset="0"/>
              </a:rPr>
              <a:t>Ambassadors are the local experts and the driving force for increased participation and improved health of the MEABT community. </a:t>
            </a:r>
          </a:p>
          <a:p>
            <a:r>
              <a:rPr lang="en-US" sz="1600" dirty="0">
                <a:latin typeface="Arial" panose="020B0604020202020204" pitchFamily="34" charset="0"/>
                <a:cs typeface="Arial" panose="020B0604020202020204" pitchFamily="34" charset="0"/>
              </a:rPr>
              <a:t>Responsibilities – </a:t>
            </a:r>
          </a:p>
          <a:p>
            <a:pPr lvl="1"/>
            <a:r>
              <a:rPr lang="en-US" dirty="0">
                <a:latin typeface="Arial" panose="020B0604020202020204" pitchFamily="34" charset="0"/>
                <a:cs typeface="Arial" panose="020B0604020202020204" pitchFamily="34" charset="0"/>
              </a:rPr>
              <a:t>Promote all wellness programs offered through the MEABT and know where to find the most up-to-date information. </a:t>
            </a:r>
          </a:p>
          <a:p>
            <a:pPr lvl="1"/>
            <a:r>
              <a:rPr lang="en-US" dirty="0">
                <a:latin typeface="Arial" panose="020B0604020202020204" pitchFamily="34" charset="0"/>
                <a:cs typeface="Arial" panose="020B0604020202020204" pitchFamily="34" charset="0"/>
              </a:rPr>
              <a:t>Engage, work with Michael Booth to set-up location-specific challenges.</a:t>
            </a:r>
          </a:p>
          <a:p>
            <a:pPr lvl="1"/>
            <a:r>
              <a:rPr lang="en-US" dirty="0">
                <a:latin typeface="Arial" panose="020B0604020202020204" pitchFamily="34" charset="0"/>
                <a:cs typeface="Arial" panose="020B0604020202020204" pitchFamily="34" charset="0"/>
              </a:rPr>
              <a:t>Share wellness resources with staff like the quarterly newsletter, emails, flyers and posters.</a:t>
            </a:r>
          </a:p>
          <a:p>
            <a:pPr lvl="1"/>
            <a:r>
              <a:rPr lang="en-US" dirty="0">
                <a:latin typeface="Arial" panose="020B0604020202020204" pitchFamily="34" charset="0"/>
                <a:cs typeface="Arial" panose="020B0604020202020204" pitchFamily="34" charset="0"/>
              </a:rPr>
              <a:t>Have fun, you are the wellness advocate for your district, lead by example and have fun.</a:t>
            </a:r>
          </a:p>
          <a:p>
            <a:pPr marL="0" lvl="1" indent="346075">
              <a:spcBef>
                <a:spcPts val="0"/>
              </a:spcBef>
              <a:tabLst>
                <a:tab pos="0" algn="l"/>
              </a:tabLst>
            </a:pPr>
            <a:r>
              <a:rPr lang="en-US" dirty="0">
                <a:latin typeface="Arial" panose="020B0604020202020204" pitchFamily="34" charset="0"/>
                <a:cs typeface="Arial" panose="020B0604020202020204" pitchFamily="34" charset="0"/>
              </a:rPr>
              <a:t>Upon completion of the Wellness Ambassador training, held every Fall, you earn $500  </a:t>
            </a:r>
          </a:p>
          <a:p>
            <a:pPr marL="0" lvl="1" indent="0">
              <a:spcBef>
                <a:spcPts val="0"/>
              </a:spcBef>
              <a:buNone/>
              <a:tabLst>
                <a:tab pos="0" algn="l"/>
              </a:tabLst>
            </a:pPr>
            <a:r>
              <a:rPr lang="en-US" dirty="0">
                <a:latin typeface="Arial" panose="020B0604020202020204" pitchFamily="34" charset="0"/>
                <a:cs typeface="Arial" panose="020B0604020202020204" pitchFamily="34" charset="0"/>
              </a:rPr>
              <a:t>      for your district to use on wellness.</a:t>
            </a:r>
          </a:p>
        </p:txBody>
      </p:sp>
      <p:sp>
        <p:nvSpPr>
          <p:cNvPr id="5" name="TextBox 4">
            <a:extLst>
              <a:ext uri="{FF2B5EF4-FFF2-40B4-BE49-F238E27FC236}">
                <a16:creationId xmlns:a16="http://schemas.microsoft.com/office/drawing/2014/main" id="{CD8041CD-C7B7-F988-6C5A-FDA91211A526}"/>
              </a:ext>
            </a:extLst>
          </p:cNvPr>
          <p:cNvSpPr txBox="1"/>
          <p:nvPr/>
        </p:nvSpPr>
        <p:spPr>
          <a:xfrm>
            <a:off x="3557239" y="6010507"/>
            <a:ext cx="3401122" cy="738664"/>
          </a:xfrm>
          <a:prstGeom prst="rect">
            <a:avLst/>
          </a:prstGeom>
          <a:noFill/>
          <a:ln w="19050">
            <a:solidFill>
              <a:schemeClr val="accent2"/>
            </a:solidFill>
          </a:ln>
        </p:spPr>
        <p:txBody>
          <a:bodyPr wrap="square" rtlCol="0">
            <a:spAutoFit/>
          </a:bodyPr>
          <a:lstStyle/>
          <a:p>
            <a:pPr algn="ctr"/>
            <a:r>
              <a:rPr lang="en-US" sz="1400" dirty="0">
                <a:latin typeface="Arial" panose="020B0604020202020204" pitchFamily="34" charset="0"/>
                <a:cs typeface="Arial" panose="020B0604020202020204" pitchFamily="34" charset="0"/>
              </a:rPr>
              <a:t>Contact Information</a:t>
            </a:r>
          </a:p>
          <a:p>
            <a:pPr algn="ctr"/>
            <a:r>
              <a:rPr lang="en-US" sz="1400" dirty="0">
                <a:latin typeface="Arial" panose="020B0604020202020204" pitchFamily="34" charset="0"/>
                <a:cs typeface="Arial" panose="020B0604020202020204" pitchFamily="34" charset="0"/>
              </a:rPr>
              <a:t>Michael Booth, Wellness Director</a:t>
            </a:r>
          </a:p>
          <a:p>
            <a:pPr algn="ctr"/>
            <a:r>
              <a:rPr lang="en-US" sz="14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mbooth@meabt.org</a:t>
            </a:r>
            <a:r>
              <a:rPr lang="en-US" sz="1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04792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9698F-4A10-B2CB-E90C-147D8C2C5251}"/>
              </a:ext>
            </a:extLst>
          </p:cNvPr>
          <p:cNvSpPr>
            <a:spLocks noGrp="1"/>
          </p:cNvSpPr>
          <p:nvPr>
            <p:ph type="title"/>
          </p:nvPr>
        </p:nvSpPr>
        <p:spPr>
          <a:xfrm>
            <a:off x="6134101" y="1016257"/>
            <a:ext cx="4069265" cy="1042035"/>
          </a:xfrm>
        </p:spPr>
        <p:txBody>
          <a:bodyPr>
            <a:normAutofit/>
          </a:bodyPr>
          <a:lstStyle/>
          <a:p>
            <a:pPr marL="0" marR="0" lvl="0" indent="0" defTabSz="457200" rtl="0" eaLnBrk="1" fontAlgn="auto" latinLnBrk="0" hangingPunct="1">
              <a:lnSpc>
                <a:spcPct val="100000"/>
              </a:lnSpc>
              <a:spcBef>
                <a:spcPts val="0"/>
              </a:spcBef>
              <a:spcAft>
                <a:spcPts val="0"/>
              </a:spcAft>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Scan this QR code with your </a:t>
            </a:r>
            <a:b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b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phone’s camera, to download and</a:t>
            </a:r>
            <a:b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b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log into Sydney Health.</a:t>
            </a:r>
            <a:endParaRPr lang="en-US" dirty="0"/>
          </a:p>
        </p:txBody>
      </p:sp>
      <p:sp>
        <p:nvSpPr>
          <p:cNvPr id="3" name="Content Placeholder 2">
            <a:extLst>
              <a:ext uri="{FF2B5EF4-FFF2-40B4-BE49-F238E27FC236}">
                <a16:creationId xmlns:a16="http://schemas.microsoft.com/office/drawing/2014/main" id="{F729413A-D79A-C51F-B0B9-400487D97963}"/>
              </a:ext>
            </a:extLst>
          </p:cNvPr>
          <p:cNvSpPr>
            <a:spLocks noGrp="1"/>
          </p:cNvSpPr>
          <p:nvPr>
            <p:ph idx="1"/>
          </p:nvPr>
        </p:nvSpPr>
        <p:spPr>
          <a:xfrm>
            <a:off x="800100" y="903248"/>
            <a:ext cx="5257801" cy="5192751"/>
          </a:xfrm>
          <a:solidFill>
            <a:schemeClr val="accent1">
              <a:lumMod val="40000"/>
              <a:lumOff val="60000"/>
            </a:schemeClr>
          </a:solidFill>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chemeClr val="tx1"/>
              </a:solidFill>
              <a:effectLst/>
              <a:uLnTx/>
              <a:uFillTx/>
              <a:latin typeface="Rockwell" panose="020606030202050204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dirty="0">
              <a:solidFill>
                <a:schemeClr val="tx1"/>
              </a:solidFill>
              <a:latin typeface="Rockwell" panose="02060603020205020403"/>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Rockwell" panose="02060603020205020403"/>
                <a:ea typeface="+mn-ea"/>
                <a:cs typeface="+mn-cs"/>
              </a:rPr>
              <a:t>What to expect from Sydney Health</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dirty="0">
              <a:ln>
                <a:noFill/>
              </a:ln>
              <a:solidFill>
                <a:schemeClr val="tx1"/>
              </a:solidFill>
              <a:effectLst/>
              <a:uLnTx/>
              <a:uFillTx/>
              <a:latin typeface="Rockwell" panose="020606030202050204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Rockwell" panose="02060603020205020403"/>
                <a:ea typeface="+mn-ea"/>
                <a:cs typeface="+mn-cs"/>
              </a:rPr>
              <a:t>Convenient Experience </a:t>
            </a:r>
            <a:r>
              <a:rPr kumimoji="0" lang="en-US" sz="1400" i="0" u="none" strike="noStrike" kern="1200" cap="none" spc="0" normalizeH="0" baseline="0" noProof="0" dirty="0">
                <a:ln>
                  <a:noFill/>
                </a:ln>
                <a:solidFill>
                  <a:schemeClr val="tx1"/>
                </a:solidFill>
                <a:effectLst/>
                <a:uLnTx/>
                <a:uFillTx/>
                <a:latin typeface="Rockwell" panose="02060603020205020403"/>
                <a:ea typeface="+mn-ea"/>
                <a:cs typeface="+mn-cs"/>
              </a:rPr>
              <a:t>– Quickly find information, Member Services, </a:t>
            </a:r>
            <a:r>
              <a:rPr kumimoji="0" lang="en-US" sz="1400" i="0" u="none" strike="noStrike" kern="1200" cap="none" spc="0" normalizeH="0" baseline="0" noProof="0" dirty="0" err="1">
                <a:ln>
                  <a:noFill/>
                </a:ln>
                <a:solidFill>
                  <a:schemeClr val="tx1"/>
                </a:solidFill>
                <a:effectLst/>
                <a:uLnTx/>
                <a:uFillTx/>
                <a:latin typeface="Rockwell" panose="02060603020205020403"/>
                <a:ea typeface="+mn-ea"/>
                <a:cs typeface="+mn-cs"/>
              </a:rPr>
              <a:t>LiveHealth</a:t>
            </a:r>
            <a:r>
              <a:rPr kumimoji="0" lang="en-US" sz="1400" i="0" u="none" strike="noStrike" kern="1200" cap="none" spc="0" normalizeH="0" baseline="0" noProof="0" dirty="0">
                <a:ln>
                  <a:noFill/>
                </a:ln>
                <a:solidFill>
                  <a:schemeClr val="tx1"/>
                </a:solidFill>
                <a:effectLst/>
                <a:uLnTx/>
                <a:uFillTx/>
                <a:latin typeface="Rockwell" panose="02060603020205020403"/>
                <a:ea typeface="+mn-ea"/>
                <a:cs typeface="+mn-cs"/>
              </a:rPr>
              <a:t> Online video doctor visits, wellness resources and an interactive chat feature.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dirty="0">
              <a:ln>
                <a:noFill/>
              </a:ln>
              <a:solidFill>
                <a:schemeClr val="tx1"/>
              </a:solidFill>
              <a:effectLst/>
              <a:uLnTx/>
              <a:uFillTx/>
              <a:latin typeface="Rockwell" panose="020606030202050204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Rockwell" panose="02060603020205020403"/>
                <a:ea typeface="+mn-ea"/>
                <a:cs typeface="+mn-cs"/>
              </a:rPr>
              <a:t>My Health Dashboard </a:t>
            </a:r>
            <a:r>
              <a:rPr kumimoji="0" lang="en-US" sz="1400" i="0" u="none" strike="noStrike" kern="1200" cap="none" spc="0" normalizeH="0" baseline="0" noProof="0" dirty="0">
                <a:ln>
                  <a:noFill/>
                </a:ln>
                <a:solidFill>
                  <a:schemeClr val="tx1"/>
                </a:solidFill>
                <a:effectLst/>
                <a:uLnTx/>
                <a:uFillTx/>
                <a:latin typeface="Rockwell" panose="02060603020205020403"/>
                <a:ea typeface="+mn-ea"/>
                <a:cs typeface="+mn-cs"/>
              </a:rPr>
              <a:t>– This dashboard is a hub for personalized health and wellness.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Rockwell" panose="02060603020205020403"/>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Rockwell" panose="02060603020205020403"/>
                <a:ea typeface="+mn-ea"/>
                <a:cs typeface="+mn-cs"/>
              </a:rPr>
              <a:t>Find Care </a:t>
            </a:r>
            <a:r>
              <a:rPr kumimoji="0" lang="en-US" sz="1400" i="0" u="none" strike="noStrike" kern="1200" cap="none" spc="0" normalizeH="0" baseline="0" noProof="0" dirty="0">
                <a:ln>
                  <a:noFill/>
                </a:ln>
                <a:solidFill>
                  <a:schemeClr val="tx1"/>
                </a:solidFill>
                <a:effectLst/>
                <a:uLnTx/>
                <a:uFillTx/>
                <a:latin typeface="Rockwell" panose="02060603020205020403"/>
                <a:ea typeface="+mn-ea"/>
                <a:cs typeface="+mn-cs"/>
              </a:rPr>
              <a:t>– Use this tool to find a provider who is in the plan’s network. </a:t>
            </a:r>
            <a:r>
              <a:rPr lang="en-US" sz="1400" dirty="0">
                <a:solidFill>
                  <a:schemeClr val="tx1"/>
                </a:solidFill>
                <a:latin typeface="Rockwell" panose="02060603020205020403"/>
              </a:rPr>
              <a:t>Results are matched with members unique needs, preferences and plan details.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dirty="0">
              <a:ln>
                <a:noFill/>
              </a:ln>
              <a:solidFill>
                <a:schemeClr val="tx1"/>
              </a:solidFill>
              <a:effectLst/>
              <a:uLnTx/>
              <a:uFillTx/>
              <a:latin typeface="Rockwell" panose="020606030202050204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Rockwell" panose="02060603020205020403"/>
              </a:rPr>
              <a:t>Virtual Care Options </a:t>
            </a:r>
            <a:r>
              <a:rPr lang="en-US" sz="1400" dirty="0">
                <a:solidFill>
                  <a:schemeClr val="tx1"/>
                </a:solidFill>
                <a:latin typeface="Rockwell" panose="02060603020205020403"/>
              </a:rPr>
              <a:t>– Chat with a doctor or have a video visit at a convenient time and place at no additional cost. The app also offers comprehensive primary care, annual </a:t>
            </a:r>
            <a:r>
              <a:rPr lang="en-US" sz="1400">
                <a:solidFill>
                  <a:schemeClr val="tx1"/>
                </a:solidFill>
                <a:latin typeface="Rockwell" panose="02060603020205020403"/>
              </a:rPr>
              <a:t>preventive wellness </a:t>
            </a:r>
            <a:r>
              <a:rPr lang="en-US" sz="1400" dirty="0">
                <a:solidFill>
                  <a:schemeClr val="tx1"/>
                </a:solidFill>
                <a:latin typeface="Rockwell" panose="02060603020205020403"/>
              </a:rPr>
              <a:t>visits and lab screenings, 24/7 urgent care, and unlimited access to care for common health concerns like flu or allergies, as well as prescription referrals and refills.</a:t>
            </a:r>
            <a:endParaRPr kumimoji="0" lang="en-US" sz="1400" i="0" u="none" strike="noStrike" kern="1200" cap="none" spc="0" normalizeH="0" baseline="0" noProof="0" dirty="0">
              <a:ln>
                <a:noFill/>
              </a:ln>
              <a:solidFill>
                <a:schemeClr val="tx1"/>
              </a:solidFill>
              <a:effectLst/>
              <a:uLnTx/>
              <a:uFillTx/>
              <a:latin typeface="Rockwell" panose="020606030202050204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dirty="0">
              <a:ln>
                <a:noFill/>
              </a:ln>
              <a:solidFill>
                <a:schemeClr val="tx1"/>
              </a:solidFill>
              <a:effectLst/>
              <a:uLnTx/>
              <a:uFillTx/>
              <a:latin typeface="Rockwell" panose="02060603020205020403"/>
              <a:ea typeface="+mn-ea"/>
              <a:cs typeface="+mn-cs"/>
            </a:endParaRPr>
          </a:p>
          <a:p>
            <a:pPr marL="45720" indent="0">
              <a:buNone/>
            </a:pPr>
            <a:endParaRPr lang="en-US" dirty="0"/>
          </a:p>
        </p:txBody>
      </p:sp>
      <p:pic>
        <p:nvPicPr>
          <p:cNvPr id="5" name="Picture 4">
            <a:extLst>
              <a:ext uri="{FF2B5EF4-FFF2-40B4-BE49-F238E27FC236}">
                <a16:creationId xmlns:a16="http://schemas.microsoft.com/office/drawing/2014/main" id="{E552FAE6-E8C1-1959-6D3E-08D429A25034}"/>
              </a:ext>
            </a:extLst>
          </p:cNvPr>
          <p:cNvPicPr>
            <a:picLocks noChangeAspect="1"/>
          </p:cNvPicPr>
          <p:nvPr/>
        </p:nvPicPr>
        <p:blipFill>
          <a:blip r:embed="rId2"/>
          <a:stretch>
            <a:fillRect/>
          </a:stretch>
        </p:blipFill>
        <p:spPr>
          <a:xfrm>
            <a:off x="6573236" y="2307706"/>
            <a:ext cx="2225076" cy="2225076"/>
          </a:xfrm>
          <a:prstGeom prst="rect">
            <a:avLst/>
          </a:prstGeom>
        </p:spPr>
      </p:pic>
      <p:sp>
        <p:nvSpPr>
          <p:cNvPr id="6" name="TextBox 5">
            <a:extLst>
              <a:ext uri="{FF2B5EF4-FFF2-40B4-BE49-F238E27FC236}">
                <a16:creationId xmlns:a16="http://schemas.microsoft.com/office/drawing/2014/main" id="{67A77E24-0DAF-A118-5143-F70A667BE339}"/>
              </a:ext>
            </a:extLst>
          </p:cNvPr>
          <p:cNvSpPr txBox="1"/>
          <p:nvPr/>
        </p:nvSpPr>
        <p:spPr>
          <a:xfrm>
            <a:off x="3724275" y="82791"/>
            <a:ext cx="4667250" cy="584775"/>
          </a:xfrm>
          <a:prstGeom prst="rect">
            <a:avLst/>
          </a:prstGeom>
          <a:noFill/>
        </p:spPr>
        <p:txBody>
          <a:bodyPr wrap="square" rtlCol="0">
            <a:spAutoFit/>
          </a:bodyPr>
          <a:lstStyle/>
          <a:p>
            <a:pPr algn="ctr"/>
            <a:r>
              <a:rPr lang="en-US" sz="3200" b="1" u="sng" dirty="0">
                <a:solidFill>
                  <a:schemeClr val="accent6"/>
                </a:solidFill>
                <a:latin typeface="Arial" panose="020B0604020202020204" pitchFamily="34" charset="0"/>
                <a:cs typeface="Arial" panose="020B0604020202020204" pitchFamily="34" charset="0"/>
              </a:rPr>
              <a:t>SYDNEY HEALTH APP</a:t>
            </a:r>
          </a:p>
        </p:txBody>
      </p:sp>
    </p:spTree>
    <p:extLst>
      <p:ext uri="{BB962C8B-B14F-4D97-AF65-F5344CB8AC3E}">
        <p14:creationId xmlns:p14="http://schemas.microsoft.com/office/powerpoint/2010/main" val="2526838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802632-A1FD-9FD7-9C95-113E3986F8F9}"/>
              </a:ext>
            </a:extLst>
          </p:cNvPr>
          <p:cNvPicPr>
            <a:picLocks noChangeAspect="1"/>
          </p:cNvPicPr>
          <p:nvPr/>
        </p:nvPicPr>
        <p:blipFill rotWithShape="1">
          <a:blip r:embed="rId2"/>
          <a:srcRect t="58611" r="51869" b="5563"/>
          <a:stretch/>
        </p:blipFill>
        <p:spPr>
          <a:xfrm>
            <a:off x="1549189" y="3429000"/>
            <a:ext cx="3340522" cy="3067050"/>
          </a:xfrm>
          <a:prstGeom prst="rect">
            <a:avLst/>
          </a:prstGeom>
        </p:spPr>
      </p:pic>
      <p:pic>
        <p:nvPicPr>
          <p:cNvPr id="5" name="Picture 4">
            <a:extLst>
              <a:ext uri="{FF2B5EF4-FFF2-40B4-BE49-F238E27FC236}">
                <a16:creationId xmlns:a16="http://schemas.microsoft.com/office/drawing/2014/main" id="{C75C0D2C-F8EB-F5D8-6C13-9004D7E8E2A3}"/>
              </a:ext>
            </a:extLst>
          </p:cNvPr>
          <p:cNvPicPr>
            <a:picLocks noChangeAspect="1"/>
          </p:cNvPicPr>
          <p:nvPr/>
        </p:nvPicPr>
        <p:blipFill rotWithShape="1">
          <a:blip r:embed="rId3"/>
          <a:srcRect l="3940" t="17189" b="60139"/>
          <a:stretch/>
        </p:blipFill>
        <p:spPr>
          <a:xfrm>
            <a:off x="1055581" y="822900"/>
            <a:ext cx="10004637" cy="2342472"/>
          </a:xfrm>
          <a:prstGeom prst="rect">
            <a:avLst/>
          </a:prstGeom>
        </p:spPr>
      </p:pic>
      <p:sp>
        <p:nvSpPr>
          <p:cNvPr id="10" name="TextBox 9">
            <a:extLst>
              <a:ext uri="{FF2B5EF4-FFF2-40B4-BE49-F238E27FC236}">
                <a16:creationId xmlns:a16="http://schemas.microsoft.com/office/drawing/2014/main" id="{6747CD50-2756-3146-C02D-42BD2D3D9640}"/>
              </a:ext>
            </a:extLst>
          </p:cNvPr>
          <p:cNvSpPr txBox="1"/>
          <p:nvPr/>
        </p:nvSpPr>
        <p:spPr>
          <a:xfrm>
            <a:off x="774124" y="238125"/>
            <a:ext cx="9928436" cy="584775"/>
          </a:xfrm>
          <a:prstGeom prst="rect">
            <a:avLst/>
          </a:prstGeom>
          <a:noFill/>
        </p:spPr>
        <p:txBody>
          <a:bodyPr wrap="square" rtlCol="0">
            <a:spAutoFit/>
          </a:bodyPr>
          <a:lstStyle/>
          <a:p>
            <a:pPr algn="ctr"/>
            <a:r>
              <a:rPr lang="en-US" sz="3200" b="1" u="sng" dirty="0">
                <a:solidFill>
                  <a:schemeClr val="accent6"/>
                </a:solidFill>
                <a:latin typeface="Arial" panose="020B0604020202020204" pitchFamily="34" charset="0"/>
                <a:cs typeface="Arial" panose="020B0604020202020204" pitchFamily="34" charset="0"/>
              </a:rPr>
              <a:t>Take Control of your Mental Health</a:t>
            </a:r>
          </a:p>
        </p:txBody>
      </p:sp>
      <p:pic>
        <p:nvPicPr>
          <p:cNvPr id="8" name="Picture 7">
            <a:extLst>
              <a:ext uri="{FF2B5EF4-FFF2-40B4-BE49-F238E27FC236}">
                <a16:creationId xmlns:a16="http://schemas.microsoft.com/office/drawing/2014/main" id="{CAE5A60A-FB06-E563-6AC5-E225D62529CE}"/>
              </a:ext>
            </a:extLst>
          </p:cNvPr>
          <p:cNvPicPr>
            <a:picLocks noChangeAspect="1"/>
          </p:cNvPicPr>
          <p:nvPr/>
        </p:nvPicPr>
        <p:blipFill rotWithShape="1">
          <a:blip r:embed="rId2"/>
          <a:srcRect l="57875" t="58611" b="14964"/>
          <a:stretch/>
        </p:blipFill>
        <p:spPr>
          <a:xfrm>
            <a:off x="6096000" y="3429000"/>
            <a:ext cx="2923683" cy="2262186"/>
          </a:xfrm>
          <a:prstGeom prst="rect">
            <a:avLst/>
          </a:prstGeom>
        </p:spPr>
      </p:pic>
      <p:pic>
        <p:nvPicPr>
          <p:cNvPr id="6" name="Picture 5">
            <a:extLst>
              <a:ext uri="{FF2B5EF4-FFF2-40B4-BE49-F238E27FC236}">
                <a16:creationId xmlns:a16="http://schemas.microsoft.com/office/drawing/2014/main" id="{92529EE8-FA76-E1E8-2A11-EC38633619BD}"/>
              </a:ext>
            </a:extLst>
          </p:cNvPr>
          <p:cNvPicPr>
            <a:picLocks noChangeAspect="1"/>
          </p:cNvPicPr>
          <p:nvPr/>
        </p:nvPicPr>
        <p:blipFill>
          <a:blip r:embed="rId4"/>
          <a:stretch>
            <a:fillRect/>
          </a:stretch>
        </p:blipFill>
        <p:spPr>
          <a:xfrm>
            <a:off x="4984164" y="3513281"/>
            <a:ext cx="1073735" cy="1038448"/>
          </a:xfrm>
          <a:prstGeom prst="rect">
            <a:avLst/>
          </a:prstGeom>
        </p:spPr>
      </p:pic>
      <p:pic>
        <p:nvPicPr>
          <p:cNvPr id="11" name="Picture 10">
            <a:extLst>
              <a:ext uri="{FF2B5EF4-FFF2-40B4-BE49-F238E27FC236}">
                <a16:creationId xmlns:a16="http://schemas.microsoft.com/office/drawing/2014/main" id="{E503A4D9-89FC-4A00-8352-B3117613DF60}"/>
              </a:ext>
            </a:extLst>
          </p:cNvPr>
          <p:cNvPicPr>
            <a:picLocks noChangeAspect="1"/>
          </p:cNvPicPr>
          <p:nvPr/>
        </p:nvPicPr>
        <p:blipFill>
          <a:blip r:embed="rId5"/>
          <a:stretch>
            <a:fillRect/>
          </a:stretch>
        </p:blipFill>
        <p:spPr>
          <a:xfrm>
            <a:off x="5481501" y="5938087"/>
            <a:ext cx="1675046" cy="382365"/>
          </a:xfrm>
          <a:prstGeom prst="rect">
            <a:avLst/>
          </a:prstGeom>
        </p:spPr>
      </p:pic>
    </p:spTree>
    <p:extLst>
      <p:ext uri="{BB962C8B-B14F-4D97-AF65-F5344CB8AC3E}">
        <p14:creationId xmlns:p14="http://schemas.microsoft.com/office/powerpoint/2010/main" val="1427866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621413-6A53-D584-1E7B-B557BE5C60C1}"/>
              </a:ext>
            </a:extLst>
          </p:cNvPr>
          <p:cNvPicPr>
            <a:picLocks noChangeAspect="1"/>
          </p:cNvPicPr>
          <p:nvPr/>
        </p:nvPicPr>
        <p:blipFill>
          <a:blip r:embed="rId2"/>
          <a:stretch>
            <a:fillRect/>
          </a:stretch>
        </p:blipFill>
        <p:spPr>
          <a:xfrm>
            <a:off x="399717" y="1512499"/>
            <a:ext cx="4353533" cy="4782217"/>
          </a:xfrm>
          <a:prstGeom prst="rect">
            <a:avLst/>
          </a:prstGeom>
        </p:spPr>
      </p:pic>
      <p:pic>
        <p:nvPicPr>
          <p:cNvPr id="5" name="Picture 4">
            <a:extLst>
              <a:ext uri="{FF2B5EF4-FFF2-40B4-BE49-F238E27FC236}">
                <a16:creationId xmlns:a16="http://schemas.microsoft.com/office/drawing/2014/main" id="{C0C5A7C9-4BF4-ECEC-EFF0-EB070F13B300}"/>
              </a:ext>
            </a:extLst>
          </p:cNvPr>
          <p:cNvPicPr>
            <a:picLocks noChangeAspect="1"/>
          </p:cNvPicPr>
          <p:nvPr/>
        </p:nvPicPr>
        <p:blipFill>
          <a:blip r:embed="rId3"/>
          <a:stretch>
            <a:fillRect/>
          </a:stretch>
        </p:blipFill>
        <p:spPr>
          <a:xfrm>
            <a:off x="6730786" y="1512499"/>
            <a:ext cx="4782217" cy="4363059"/>
          </a:xfrm>
          <a:prstGeom prst="rect">
            <a:avLst/>
          </a:prstGeom>
        </p:spPr>
      </p:pic>
      <p:sp>
        <p:nvSpPr>
          <p:cNvPr id="6" name="TextBox 5">
            <a:extLst>
              <a:ext uri="{FF2B5EF4-FFF2-40B4-BE49-F238E27FC236}">
                <a16:creationId xmlns:a16="http://schemas.microsoft.com/office/drawing/2014/main" id="{3CA2F033-49C3-6180-9077-13860F6E51EC}"/>
              </a:ext>
            </a:extLst>
          </p:cNvPr>
          <p:cNvSpPr txBox="1"/>
          <p:nvPr/>
        </p:nvSpPr>
        <p:spPr>
          <a:xfrm>
            <a:off x="0" y="428625"/>
            <a:ext cx="12191999" cy="646331"/>
          </a:xfrm>
          <a:prstGeom prst="rect">
            <a:avLst/>
          </a:prstGeom>
          <a:noFill/>
        </p:spPr>
        <p:txBody>
          <a:bodyPr wrap="square" rtlCol="0">
            <a:spAutoFit/>
          </a:bodyPr>
          <a:lstStyle/>
          <a:p>
            <a:pPr algn="ctr"/>
            <a:r>
              <a:rPr lang="en-US" sz="3600" b="1" u="sng" spc="300" dirty="0">
                <a:solidFill>
                  <a:schemeClr val="accent6"/>
                </a:solidFill>
                <a:latin typeface="Arial" panose="020B0604020202020204" pitchFamily="34" charset="0"/>
                <a:cs typeface="Arial" panose="020B0604020202020204" pitchFamily="34" charset="0"/>
              </a:rPr>
              <a:t>Building Healthy Families</a:t>
            </a:r>
          </a:p>
        </p:txBody>
      </p:sp>
      <p:pic>
        <p:nvPicPr>
          <p:cNvPr id="4" name="Picture 3" descr="A baby wrapped in a blanket&#10;&#10;AI-generated content may be incorrect.">
            <a:extLst>
              <a:ext uri="{FF2B5EF4-FFF2-40B4-BE49-F238E27FC236}">
                <a16:creationId xmlns:a16="http://schemas.microsoft.com/office/drawing/2014/main" id="{F3955850-EFF5-D1F0-E170-4E45310E6E93}"/>
              </a:ext>
            </a:extLst>
          </p:cNvPr>
          <p:cNvPicPr>
            <a:picLocks noChangeAspect="1"/>
          </p:cNvPicPr>
          <p:nvPr/>
        </p:nvPicPr>
        <p:blipFill>
          <a:blip r:embed="rId4"/>
          <a:srcRect l="24297" t="37332" r="30575" b="19271"/>
          <a:stretch/>
        </p:blipFill>
        <p:spPr>
          <a:xfrm rot="5400000">
            <a:off x="4637961" y="1577496"/>
            <a:ext cx="1562527" cy="1126893"/>
          </a:xfrm>
          <a:prstGeom prst="rect">
            <a:avLst/>
          </a:prstGeom>
        </p:spPr>
      </p:pic>
      <p:sp>
        <p:nvSpPr>
          <p:cNvPr id="2" name="TextBox 1">
            <a:extLst>
              <a:ext uri="{FF2B5EF4-FFF2-40B4-BE49-F238E27FC236}">
                <a16:creationId xmlns:a16="http://schemas.microsoft.com/office/drawing/2014/main" id="{FADFDE36-D3CA-5985-3134-7EF42FBB1A80}"/>
              </a:ext>
            </a:extLst>
          </p:cNvPr>
          <p:cNvSpPr txBox="1"/>
          <p:nvPr/>
        </p:nvSpPr>
        <p:spPr>
          <a:xfrm>
            <a:off x="4193627" y="3668110"/>
            <a:ext cx="2427459" cy="2492990"/>
          </a:xfrm>
          <a:prstGeom prst="rect">
            <a:avLst/>
          </a:prstGeom>
          <a:noFill/>
        </p:spPr>
        <p:txBody>
          <a:bodyPr wrap="square" rtlCol="0">
            <a:spAutoFit/>
          </a:bodyPr>
          <a:lstStyle/>
          <a:p>
            <a:r>
              <a:rPr lang="en-US" sz="1600" b="1" dirty="0">
                <a:solidFill>
                  <a:srgbClr val="0070C0"/>
                </a:solidFill>
                <a:latin typeface="Arial" panose="020B0604020202020204" pitchFamily="34" charset="0"/>
                <a:cs typeface="Arial" panose="020B0604020202020204" pitchFamily="34" charset="0"/>
              </a:rPr>
              <a:t>Enroll today</a:t>
            </a:r>
          </a:p>
          <a:p>
            <a:endParaRPr lang="en-US" b="1" dirty="0">
              <a:latin typeface="Arial" panose="020B0604020202020204" pitchFamily="34" charset="0"/>
              <a:cs typeface="Arial" panose="020B0604020202020204" pitchFamily="34" charset="0"/>
            </a:endParaRPr>
          </a:p>
          <a:p>
            <a:pPr marL="285750" indent="-285750">
              <a:buClr>
                <a:srgbClr val="0070C0"/>
              </a:buClr>
              <a:buFont typeface="Wingdings" panose="05000000000000000000" pitchFamily="2" charset="2"/>
              <a:buChar char="ü"/>
            </a:pPr>
            <a:r>
              <a:rPr lang="en-US" sz="1200" dirty="0">
                <a:latin typeface="Arial" panose="020B0604020202020204" pitchFamily="34" charset="0"/>
                <a:cs typeface="Arial" panose="020B0604020202020204" pitchFamily="34" charset="0"/>
              </a:rPr>
              <a:t>Visit anthem.com or log in to Sydney Health.</a:t>
            </a:r>
          </a:p>
          <a:p>
            <a:pPr marL="285750" indent="-285750">
              <a:buClr>
                <a:srgbClr val="0070C0"/>
              </a:buClr>
              <a:buFont typeface="Wingdings" panose="05000000000000000000" pitchFamily="2" charset="2"/>
              <a:buChar char="ü"/>
              <a:tabLst>
                <a:tab pos="461963" algn="l"/>
              </a:tabLst>
            </a:pPr>
            <a:r>
              <a:rPr lang="en-US" sz="1200" dirty="0">
                <a:latin typeface="Arial" panose="020B0604020202020204" pitchFamily="34" charset="0"/>
                <a:cs typeface="Arial" panose="020B0604020202020204" pitchFamily="34" charset="0"/>
              </a:rPr>
              <a:t>Find</a:t>
            </a:r>
            <a:r>
              <a:rPr lang="en-US" sz="1200" i="1" dirty="0">
                <a:latin typeface="Arial" panose="020B0604020202020204" pitchFamily="34" charset="0"/>
                <a:cs typeface="Arial" panose="020B0604020202020204" pitchFamily="34" charset="0"/>
              </a:rPr>
              <a:t> Featured Programs </a:t>
            </a:r>
            <a:r>
              <a:rPr lang="en-US" sz="1200" dirty="0">
                <a:latin typeface="Arial" panose="020B0604020202020204" pitchFamily="34" charset="0"/>
                <a:cs typeface="Arial" panose="020B0604020202020204" pitchFamily="34" charset="0"/>
              </a:rPr>
              <a:t>at the bottom of the homepage. </a:t>
            </a:r>
          </a:p>
          <a:p>
            <a:pPr marL="285750" indent="-285750">
              <a:buClr>
                <a:srgbClr val="0070C0"/>
              </a:buClr>
              <a:buFont typeface="Wingdings" panose="05000000000000000000" pitchFamily="2" charset="2"/>
              <a:buChar char="ü"/>
            </a:pPr>
            <a:r>
              <a:rPr lang="en-US" sz="1200" dirty="0">
                <a:latin typeface="Arial" panose="020B0604020202020204" pitchFamily="34" charset="0"/>
                <a:cs typeface="Arial" panose="020B0604020202020204" pitchFamily="34" charset="0"/>
              </a:rPr>
              <a:t>Select </a:t>
            </a:r>
            <a:r>
              <a:rPr lang="en-US" sz="1200" b="1" dirty="0">
                <a:latin typeface="Arial" panose="020B0604020202020204" pitchFamily="34" charset="0"/>
                <a:cs typeface="Arial" panose="020B0604020202020204" pitchFamily="34" charset="0"/>
              </a:rPr>
              <a:t>View All</a:t>
            </a:r>
            <a:r>
              <a:rPr lang="en-US" sz="1200" dirty="0">
                <a:latin typeface="Arial" panose="020B0604020202020204" pitchFamily="34" charset="0"/>
                <a:cs typeface="Arial" panose="020B0604020202020204" pitchFamily="34" charset="0"/>
              </a:rPr>
              <a:t> then choose the </a:t>
            </a:r>
            <a:r>
              <a:rPr lang="en-US" sz="1200" b="1" dirty="0">
                <a:latin typeface="Arial" panose="020B0604020202020204" pitchFamily="34" charset="0"/>
                <a:cs typeface="Arial" panose="020B0604020202020204" pitchFamily="34" charset="0"/>
              </a:rPr>
              <a:t>Building Healthy Families</a:t>
            </a:r>
            <a:r>
              <a:rPr lang="en-US" sz="1200" dirty="0">
                <a:latin typeface="Arial" panose="020B0604020202020204" pitchFamily="34" charset="0"/>
                <a:cs typeface="Arial" panose="020B0604020202020204" pitchFamily="34" charset="0"/>
              </a:rPr>
              <a:t> tile.</a:t>
            </a:r>
          </a:p>
          <a:p>
            <a:pPr marL="285750" indent="-285750" algn="just">
              <a:buClr>
                <a:srgbClr val="0070C0"/>
              </a:buClr>
              <a:buFont typeface="Wingdings" panose="05000000000000000000" pitchFamily="2" charset="2"/>
              <a:buChar char="ü"/>
            </a:pPr>
            <a:r>
              <a:rPr lang="en-US" sz="1200" dirty="0">
                <a:latin typeface="Arial" panose="020B0604020202020204" pitchFamily="34" charset="0"/>
                <a:cs typeface="Arial" panose="020B0604020202020204" pitchFamily="34" charset="0"/>
              </a:rPr>
              <a:t>You can also scan this QR code. </a:t>
            </a:r>
          </a:p>
          <a:p>
            <a:pPr marL="285750" indent="-285750">
              <a:buFont typeface="Wingdings" panose="05000000000000000000" pitchFamily="2" charset="2"/>
              <a:buChar char="ü"/>
            </a:pPr>
            <a:endParaRPr lang="en-US" sz="14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6804BB8-1CE6-708F-1D63-07E4CFBA2834}"/>
              </a:ext>
            </a:extLst>
          </p:cNvPr>
          <p:cNvPicPr>
            <a:picLocks noChangeAspect="1"/>
          </p:cNvPicPr>
          <p:nvPr/>
        </p:nvPicPr>
        <p:blipFill>
          <a:blip r:embed="rId5"/>
          <a:srcRect l="2072" t="4407"/>
          <a:stretch/>
        </p:blipFill>
        <p:spPr>
          <a:xfrm>
            <a:off x="5549846" y="5793769"/>
            <a:ext cx="686362" cy="676761"/>
          </a:xfrm>
          <a:prstGeom prst="rect">
            <a:avLst/>
          </a:prstGeom>
        </p:spPr>
      </p:pic>
    </p:spTree>
    <p:extLst>
      <p:ext uri="{BB962C8B-B14F-4D97-AF65-F5344CB8AC3E}">
        <p14:creationId xmlns:p14="http://schemas.microsoft.com/office/powerpoint/2010/main" val="2772279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BC811-371E-43AF-A6EE-F056729016EA}"/>
              </a:ext>
            </a:extLst>
          </p:cNvPr>
          <p:cNvSpPr>
            <a:spLocks noGrp="1"/>
          </p:cNvSpPr>
          <p:nvPr>
            <p:ph type="title"/>
          </p:nvPr>
        </p:nvSpPr>
        <p:spPr>
          <a:xfrm>
            <a:off x="295275" y="485776"/>
            <a:ext cx="11620499" cy="590550"/>
          </a:xfrm>
        </p:spPr>
        <p:txBody>
          <a:bodyPr>
            <a:normAutofit fontScale="90000"/>
          </a:bodyPr>
          <a:lstStyle/>
          <a:p>
            <a:pPr algn="ctr"/>
            <a:r>
              <a:rPr lang="en-US" b="1" u="sng" kern="0" dirty="0">
                <a:solidFill>
                  <a:schemeClr val="accent6"/>
                </a:solidFill>
                <a:latin typeface="Arial" panose="020B0604020202020204" pitchFamily="34" charset="0"/>
                <a:cs typeface="Arial" panose="020B0604020202020204" pitchFamily="34" charset="0"/>
              </a:rPr>
              <a:t>Additional Benefits</a:t>
            </a:r>
          </a:p>
        </p:txBody>
      </p:sp>
      <p:sp>
        <p:nvSpPr>
          <p:cNvPr id="3" name="Content Placeholder 2">
            <a:extLst>
              <a:ext uri="{FF2B5EF4-FFF2-40B4-BE49-F238E27FC236}">
                <a16:creationId xmlns:a16="http://schemas.microsoft.com/office/drawing/2014/main" id="{49C56882-32BA-457D-949C-4DE169356302}"/>
              </a:ext>
            </a:extLst>
          </p:cNvPr>
          <p:cNvSpPr>
            <a:spLocks noGrp="1"/>
          </p:cNvSpPr>
          <p:nvPr>
            <p:ph idx="1"/>
          </p:nvPr>
        </p:nvSpPr>
        <p:spPr>
          <a:xfrm>
            <a:off x="295275" y="1200151"/>
            <a:ext cx="11620499" cy="4007469"/>
          </a:xfrm>
        </p:spPr>
        <p:txBody>
          <a:bodyPr>
            <a:noAutofit/>
          </a:bodyPr>
          <a:lstStyle/>
          <a:p>
            <a:pPr marL="0" indent="0">
              <a:lnSpc>
                <a:spcPct val="119000"/>
              </a:lnSpc>
              <a:spcBef>
                <a:spcPts val="0"/>
              </a:spcBef>
              <a:spcAft>
                <a:spcPts val="600"/>
              </a:spcAft>
              <a:buNone/>
            </a:pPr>
            <a:r>
              <a:rPr lang="en-US" sz="2000" b="1" u="sng" kern="1400" dirty="0">
                <a:solidFill>
                  <a:schemeClr val="accent6"/>
                </a:solidFill>
                <a:latin typeface="Arial" panose="020B0604020202020204" pitchFamily="34" charset="0"/>
                <a:cs typeface="Arial" panose="020B0604020202020204" pitchFamily="34" charset="0"/>
              </a:rPr>
              <a:t>Lark</a:t>
            </a:r>
          </a:p>
          <a:p>
            <a:pPr marL="0" indent="0">
              <a:lnSpc>
                <a:spcPct val="100000"/>
              </a:lnSpc>
              <a:spcBef>
                <a:spcPts val="0"/>
              </a:spcBef>
              <a:buNone/>
            </a:pPr>
            <a:r>
              <a:rPr lang="en-US" sz="1400" kern="1400" dirty="0">
                <a:latin typeface="Arial" panose="020B0604020202020204" pitchFamily="34" charset="0"/>
                <a:cs typeface="Arial" panose="020B0604020202020204" pitchFamily="34" charset="0"/>
              </a:rPr>
              <a:t>Lark is a personal diabetes prevention coaching program that can help you determine if you’re at risk for</a:t>
            </a:r>
          </a:p>
          <a:p>
            <a:pPr marL="0" indent="0">
              <a:lnSpc>
                <a:spcPct val="100000"/>
              </a:lnSpc>
              <a:spcBef>
                <a:spcPts val="0"/>
              </a:spcBef>
              <a:buNone/>
            </a:pPr>
            <a:r>
              <a:rPr lang="en-US" sz="1400" kern="1400" dirty="0">
                <a:latin typeface="Arial" panose="020B0604020202020204" pitchFamily="34" charset="0"/>
                <a:cs typeface="Arial" panose="020B0604020202020204" pitchFamily="34" charset="0"/>
              </a:rPr>
              <a:t>prediabetes and, if needed, take steps to address it. To see if you could benefit from this no-extra-cost program, </a:t>
            </a:r>
          </a:p>
          <a:p>
            <a:pPr marL="0" indent="0">
              <a:lnSpc>
                <a:spcPct val="100000"/>
              </a:lnSpc>
              <a:spcBef>
                <a:spcPts val="0"/>
              </a:spcBef>
              <a:buNone/>
            </a:pPr>
            <a:r>
              <a:rPr lang="en-US" sz="1400" kern="1400" dirty="0">
                <a:latin typeface="Arial" panose="020B0604020202020204" pitchFamily="34" charset="0"/>
                <a:cs typeface="Arial" panose="020B0604020202020204" pitchFamily="34" charset="0"/>
              </a:rPr>
              <a:t>go to lark.com/anthem or scan the QR code with your phone’s camera and take a quick survey.</a:t>
            </a:r>
          </a:p>
          <a:p>
            <a:pPr marL="0" indent="0">
              <a:lnSpc>
                <a:spcPct val="100000"/>
              </a:lnSpc>
              <a:spcBef>
                <a:spcPts val="0"/>
              </a:spcBef>
              <a:buNone/>
            </a:pPr>
            <a:endParaRPr lang="en-US" sz="1400" kern="1400" dirty="0">
              <a:latin typeface="Arial" panose="020B0604020202020204" pitchFamily="34" charset="0"/>
              <a:cs typeface="Arial" panose="020B0604020202020204" pitchFamily="34" charset="0"/>
            </a:endParaRPr>
          </a:p>
          <a:p>
            <a:pPr marL="0" indent="0">
              <a:lnSpc>
                <a:spcPct val="100000"/>
              </a:lnSpc>
              <a:spcBef>
                <a:spcPts val="0"/>
              </a:spcBef>
              <a:buNone/>
            </a:pPr>
            <a:r>
              <a:rPr lang="en-US" sz="1400" kern="1400" dirty="0">
                <a:latin typeface="Arial" panose="020B0604020202020204" pitchFamily="34" charset="0"/>
                <a:cs typeface="Arial" panose="020B0604020202020204" pitchFamily="34" charset="0"/>
              </a:rPr>
              <a:t>You can also access Lark using the Sydney SM Health app under Programs in My Health Dashboard.</a:t>
            </a:r>
          </a:p>
          <a:p>
            <a:pPr marL="0" indent="0">
              <a:lnSpc>
                <a:spcPct val="100000"/>
              </a:lnSpc>
              <a:spcBef>
                <a:spcPts val="0"/>
              </a:spcBef>
              <a:buNone/>
            </a:pPr>
            <a:r>
              <a:rPr lang="en-US" sz="1400" kern="1400" dirty="0">
                <a:latin typeface="Arial" panose="020B0604020202020204" pitchFamily="34" charset="0"/>
                <a:cs typeface="Arial" panose="020B0604020202020204" pitchFamily="34" charset="0"/>
              </a:rPr>
              <a:t>Upon qualified registration, participants will receive a wireless scale. As participants progress through four</a:t>
            </a:r>
          </a:p>
          <a:p>
            <a:pPr marL="0" indent="0">
              <a:lnSpc>
                <a:spcPct val="100000"/>
              </a:lnSpc>
              <a:spcBef>
                <a:spcPts val="0"/>
              </a:spcBef>
              <a:buNone/>
            </a:pPr>
            <a:r>
              <a:rPr lang="en-US" sz="1400" kern="1400" dirty="0">
                <a:latin typeface="Arial" panose="020B0604020202020204" pitchFamily="34" charset="0"/>
                <a:cs typeface="Arial" panose="020B0604020202020204" pitchFamily="34" charset="0"/>
              </a:rPr>
              <a:t>milestones, they’ll improve their health, reduce diabetes risk, and could earn a fitness tracker and 5,000 Personify Health points.</a:t>
            </a:r>
          </a:p>
          <a:p>
            <a:pPr marL="0" indent="0">
              <a:lnSpc>
                <a:spcPct val="100000"/>
              </a:lnSpc>
              <a:spcBef>
                <a:spcPts val="0"/>
              </a:spcBef>
              <a:buNone/>
            </a:pPr>
            <a:endParaRPr lang="en-US" sz="1800" b="1" u="sng" kern="1400" dirty="0">
              <a:solidFill>
                <a:schemeClr val="accent1">
                  <a:lumMod val="75000"/>
                </a:schemeClr>
              </a:solidFill>
            </a:endParaRPr>
          </a:p>
          <a:p>
            <a:pPr marL="0" indent="0">
              <a:lnSpc>
                <a:spcPct val="100000"/>
              </a:lnSpc>
              <a:spcBef>
                <a:spcPts val="0"/>
              </a:spcBef>
              <a:buNone/>
            </a:pPr>
            <a:r>
              <a:rPr lang="en-US" sz="2000" b="1" u="sng" kern="1400" dirty="0" err="1">
                <a:solidFill>
                  <a:schemeClr val="accent6"/>
                </a:solidFill>
                <a:latin typeface="Arial" panose="020B0604020202020204" pitchFamily="34" charset="0"/>
                <a:cs typeface="Arial" panose="020B0604020202020204" pitchFamily="34" charset="0"/>
              </a:rPr>
              <a:t>ConditionCare</a:t>
            </a:r>
            <a:r>
              <a:rPr lang="en-US" sz="2000" b="1" u="sng" kern="1400" dirty="0">
                <a:solidFill>
                  <a:schemeClr val="accent6"/>
                </a:solidFill>
                <a:latin typeface="Arial" panose="020B0604020202020204" pitchFamily="34" charset="0"/>
                <a:cs typeface="Arial" panose="020B0604020202020204" pitchFamily="34" charset="0"/>
              </a:rPr>
              <a:t> </a:t>
            </a:r>
            <a:endParaRPr lang="en-US" sz="2000" kern="1400" dirty="0">
              <a:solidFill>
                <a:schemeClr val="accent6"/>
              </a:solidFill>
              <a:latin typeface="Arial" panose="020B0604020202020204" pitchFamily="34" charset="0"/>
              <a:cs typeface="Arial" panose="020B0604020202020204" pitchFamily="34" charset="0"/>
            </a:endParaRPr>
          </a:p>
          <a:p>
            <a:pPr marL="0" indent="0">
              <a:lnSpc>
                <a:spcPct val="119000"/>
              </a:lnSpc>
              <a:spcBef>
                <a:spcPts val="0"/>
              </a:spcBef>
              <a:spcAft>
                <a:spcPts val="600"/>
              </a:spcAft>
              <a:buNone/>
            </a:pPr>
            <a:r>
              <a:rPr lang="en-US" sz="1400" kern="1400" dirty="0" err="1">
                <a:latin typeface="Arial" panose="020B0604020202020204" pitchFamily="34" charset="0"/>
                <a:cs typeface="Arial" panose="020B0604020202020204" pitchFamily="34" charset="0"/>
              </a:rPr>
              <a:t>ConditionCare</a:t>
            </a:r>
            <a:r>
              <a:rPr lang="en-US" sz="1400" kern="1400" dirty="0">
                <a:latin typeface="Arial" panose="020B0604020202020204" pitchFamily="34" charset="0"/>
                <a:cs typeface="Arial" panose="020B0604020202020204" pitchFamily="34" charset="0"/>
              </a:rPr>
              <a:t> is an Anthem program to help you understand and manage long-term conditions:</a:t>
            </a:r>
          </a:p>
          <a:p>
            <a:pPr marL="0" indent="0">
              <a:lnSpc>
                <a:spcPct val="119000"/>
              </a:lnSpc>
              <a:spcBef>
                <a:spcPts val="0"/>
              </a:spcBef>
              <a:spcAft>
                <a:spcPts val="600"/>
              </a:spcAft>
              <a:buNone/>
            </a:pPr>
            <a:r>
              <a:rPr lang="en-US" sz="1400" kern="1400" dirty="0">
                <a:latin typeface="Arial" panose="020B0604020202020204" pitchFamily="34" charset="0"/>
                <a:cs typeface="Arial" panose="020B0604020202020204" pitchFamily="34" charset="0"/>
              </a:rPr>
              <a:t>	Asthma					Congestive heart failure			Chronic obstructive pulmonary disease( COPD)</a:t>
            </a:r>
          </a:p>
          <a:p>
            <a:pPr marL="0" indent="0">
              <a:lnSpc>
                <a:spcPct val="119000"/>
              </a:lnSpc>
              <a:spcBef>
                <a:spcPts val="0"/>
              </a:spcBef>
              <a:spcAft>
                <a:spcPts val="600"/>
              </a:spcAft>
              <a:buNone/>
            </a:pPr>
            <a:r>
              <a:rPr lang="en-US" sz="1400" kern="1400" dirty="0">
                <a:latin typeface="Arial" panose="020B0604020202020204" pitchFamily="34" charset="0"/>
                <a:cs typeface="Arial" panose="020B0604020202020204" pitchFamily="34" charset="0"/>
              </a:rPr>
              <a:t>	Coronary artery disease		Diabetes </a:t>
            </a:r>
          </a:p>
          <a:p>
            <a:pPr marL="0" indent="0">
              <a:lnSpc>
                <a:spcPct val="119000"/>
              </a:lnSpc>
              <a:spcBef>
                <a:spcPts val="0"/>
              </a:spcBef>
              <a:spcAft>
                <a:spcPts val="600"/>
              </a:spcAft>
              <a:buNone/>
            </a:pPr>
            <a:r>
              <a:rPr lang="en-US" sz="1400" kern="1400" dirty="0">
                <a:latin typeface="Arial" panose="020B0604020202020204" pitchFamily="34" charset="0"/>
                <a:cs typeface="Arial" panose="020B0604020202020204" pitchFamily="34" charset="0"/>
              </a:rPr>
              <a:t>Call 1</a:t>
            </a:r>
            <a:r>
              <a:rPr lang="en-US" sz="1400" b="1" kern="1400" dirty="0">
                <a:latin typeface="Arial" panose="020B0604020202020204" pitchFamily="34" charset="0"/>
                <a:cs typeface="Arial" panose="020B0604020202020204" pitchFamily="34" charset="0"/>
              </a:rPr>
              <a:t>-866-962-0960 </a:t>
            </a:r>
            <a:r>
              <a:rPr lang="en-US" sz="1400" kern="1400" dirty="0">
                <a:latin typeface="Arial" panose="020B0604020202020204" pitchFamily="34" charset="0"/>
                <a:cs typeface="Arial" panose="020B0604020202020204" pitchFamily="34" charset="0"/>
              </a:rPr>
              <a:t>to sign up. </a:t>
            </a:r>
          </a:p>
          <a:p>
            <a:pPr marL="0" indent="0">
              <a:lnSpc>
                <a:spcPct val="119000"/>
              </a:lnSpc>
              <a:spcBef>
                <a:spcPts val="0"/>
              </a:spcBef>
              <a:spcAft>
                <a:spcPts val="600"/>
              </a:spcAft>
              <a:buNone/>
            </a:pPr>
            <a:endParaRPr lang="en-US" sz="1400" b="1" u="sng" kern="1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180BF52-1DA2-9EA0-099D-3979371F0C66}"/>
              </a:ext>
            </a:extLst>
          </p:cNvPr>
          <p:cNvPicPr>
            <a:picLocks noChangeAspect="1"/>
          </p:cNvPicPr>
          <p:nvPr/>
        </p:nvPicPr>
        <p:blipFill>
          <a:blip r:embed="rId2"/>
          <a:stretch>
            <a:fillRect/>
          </a:stretch>
        </p:blipFill>
        <p:spPr>
          <a:xfrm>
            <a:off x="9381744" y="1997696"/>
            <a:ext cx="785575" cy="800979"/>
          </a:xfrm>
          <a:prstGeom prst="rect">
            <a:avLst/>
          </a:prstGeom>
        </p:spPr>
      </p:pic>
      <p:sp>
        <p:nvSpPr>
          <p:cNvPr id="4" name="Arrow: Right 3">
            <a:extLst>
              <a:ext uri="{FF2B5EF4-FFF2-40B4-BE49-F238E27FC236}">
                <a16:creationId xmlns:a16="http://schemas.microsoft.com/office/drawing/2014/main" id="{D130E885-8080-1018-98BC-1172872A500A}"/>
              </a:ext>
            </a:extLst>
          </p:cNvPr>
          <p:cNvSpPr/>
          <p:nvPr/>
        </p:nvSpPr>
        <p:spPr>
          <a:xfrm>
            <a:off x="490654" y="4226312"/>
            <a:ext cx="234175" cy="780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0F009F1E-F114-7E6F-729F-61EEF98FC479}"/>
              </a:ext>
            </a:extLst>
          </p:cNvPr>
          <p:cNvSpPr/>
          <p:nvPr/>
        </p:nvSpPr>
        <p:spPr>
          <a:xfrm>
            <a:off x="509242" y="4545977"/>
            <a:ext cx="234175" cy="780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9B7B96B7-70D6-7314-48B8-A89F9D5C3120}"/>
              </a:ext>
            </a:extLst>
          </p:cNvPr>
          <p:cNvSpPr/>
          <p:nvPr/>
        </p:nvSpPr>
        <p:spPr>
          <a:xfrm>
            <a:off x="3215733" y="4226312"/>
            <a:ext cx="234175" cy="780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01F832AE-3B71-1B24-6E95-B36F8C244F02}"/>
              </a:ext>
            </a:extLst>
          </p:cNvPr>
          <p:cNvSpPr/>
          <p:nvPr/>
        </p:nvSpPr>
        <p:spPr>
          <a:xfrm>
            <a:off x="3215732" y="4522037"/>
            <a:ext cx="234175" cy="780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2B26B8AB-A0DC-1BFC-338C-3CA362F0634C}"/>
              </a:ext>
            </a:extLst>
          </p:cNvPr>
          <p:cNvSpPr/>
          <p:nvPr/>
        </p:nvSpPr>
        <p:spPr>
          <a:xfrm>
            <a:off x="6393394" y="4192386"/>
            <a:ext cx="234175" cy="780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2C5BCDD-932E-E08A-C1AD-4C76CF4638A1}"/>
              </a:ext>
            </a:extLst>
          </p:cNvPr>
          <p:cNvSpPr txBox="1"/>
          <p:nvPr/>
        </p:nvSpPr>
        <p:spPr>
          <a:xfrm>
            <a:off x="397262" y="5331445"/>
            <a:ext cx="10174094" cy="1046440"/>
          </a:xfrm>
          <a:prstGeom prst="rect">
            <a:avLst/>
          </a:prstGeom>
          <a:noFill/>
        </p:spPr>
        <p:txBody>
          <a:bodyPr wrap="square">
            <a:spAutoFit/>
          </a:bodyPr>
          <a:lstStyle/>
          <a:p>
            <a:r>
              <a:rPr lang="en-US" sz="2000" b="1" u="sng" dirty="0">
                <a:solidFill>
                  <a:schemeClr val="accent6"/>
                </a:solidFill>
                <a:latin typeface="Arial" panose="020B0604020202020204" pitchFamily="34" charset="0"/>
                <a:cs typeface="Arial" panose="020B0604020202020204" pitchFamily="34" charset="0"/>
              </a:rPr>
              <a:t>Lin Health</a:t>
            </a:r>
          </a:p>
          <a:p>
            <a:r>
              <a:rPr lang="en-US" sz="1400" dirty="0">
                <a:latin typeface="Arial" panose="020B0604020202020204" pitchFamily="34" charset="0"/>
                <a:cs typeface="Arial" panose="020B0604020202020204" pitchFamily="34" charset="0"/>
              </a:rPr>
              <a:t>A new clinically-proven treatment is now covered for Anthem members in Maine, available by telehealth. Lin Health Medical Group is a specialty medical practice offering a new clinically-proven treatment for chronic pain.</a:t>
            </a:r>
          </a:p>
          <a:p>
            <a:r>
              <a:rPr lang="en-US" sz="1400" dirty="0">
                <a:latin typeface="Arial" panose="020B0604020202020204" pitchFamily="34" charset="0"/>
                <a:cs typeface="Arial" panose="020B0604020202020204" pitchFamily="34" charset="0"/>
              </a:rPr>
              <a:t>Try Lin Health’s new pain recovery care today. Call (207)405-0901 Visit </a:t>
            </a:r>
            <a:r>
              <a:rPr lang="en-US" sz="14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www.lin.health/anthem-me</a:t>
            </a:r>
            <a:r>
              <a:rPr lang="en-US" sz="1400" dirty="0">
                <a:latin typeface="Arial" panose="020B0604020202020204" pitchFamily="34" charset="0"/>
                <a:cs typeface="Arial" panose="020B0604020202020204" pitchFamily="34" charset="0"/>
              </a:rPr>
              <a:t> </a:t>
            </a:r>
          </a:p>
        </p:txBody>
      </p:sp>
      <p:pic>
        <p:nvPicPr>
          <p:cNvPr id="15" name="Picture 14">
            <a:extLst>
              <a:ext uri="{FF2B5EF4-FFF2-40B4-BE49-F238E27FC236}">
                <a16:creationId xmlns:a16="http://schemas.microsoft.com/office/drawing/2014/main" id="{BD80DA6B-99E3-4BAC-DBA4-427EE680999C}"/>
              </a:ext>
            </a:extLst>
          </p:cNvPr>
          <p:cNvPicPr>
            <a:picLocks noChangeAspect="1"/>
          </p:cNvPicPr>
          <p:nvPr/>
        </p:nvPicPr>
        <p:blipFill>
          <a:blip r:embed="rId4"/>
          <a:stretch>
            <a:fillRect/>
          </a:stretch>
        </p:blipFill>
        <p:spPr>
          <a:xfrm>
            <a:off x="10439926" y="5591065"/>
            <a:ext cx="790685" cy="781159"/>
          </a:xfrm>
          <a:prstGeom prst="rect">
            <a:avLst/>
          </a:prstGeom>
        </p:spPr>
      </p:pic>
    </p:spTree>
    <p:extLst>
      <p:ext uri="{BB962C8B-B14F-4D97-AF65-F5344CB8AC3E}">
        <p14:creationId xmlns:p14="http://schemas.microsoft.com/office/powerpoint/2010/main" val="3500409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1C60EE-D6A4-479D-9828-16CB2B801AB5}"/>
              </a:ext>
            </a:extLst>
          </p:cNvPr>
          <p:cNvSpPr>
            <a:spLocks noGrp="1"/>
          </p:cNvSpPr>
          <p:nvPr>
            <p:ph idx="1"/>
          </p:nvPr>
        </p:nvSpPr>
        <p:spPr>
          <a:xfrm>
            <a:off x="563034" y="1276350"/>
            <a:ext cx="10883102" cy="5422237"/>
          </a:xfrm>
        </p:spPr>
        <p:txBody>
          <a:bodyPr>
            <a:noAutofit/>
          </a:bodyPr>
          <a:lstStyle/>
          <a:p>
            <a:pPr marL="0" indent="0">
              <a:buNone/>
            </a:pPr>
            <a:r>
              <a:rPr lang="en-US" sz="1600" b="1" u="sng" dirty="0">
                <a:solidFill>
                  <a:schemeClr val="accent6"/>
                </a:solidFill>
                <a:latin typeface="Arial" panose="020B0604020202020204" pitchFamily="34" charset="0"/>
                <a:cs typeface="Arial" panose="020B0604020202020204" pitchFamily="34" charset="0"/>
              </a:rPr>
              <a:t>*Member Assistance Program (MAP) EMPLOYEES and their household</a:t>
            </a:r>
            <a:endParaRPr lang="en-US" sz="1600" u="sng" dirty="0">
              <a:solidFill>
                <a:schemeClr val="accent6"/>
              </a:solidFill>
              <a:latin typeface="Arial" panose="020B0604020202020204" pitchFamily="34" charset="0"/>
              <a:cs typeface="Arial" panose="020B0604020202020204" pitchFamily="34" charset="0"/>
            </a:endParaRPr>
          </a:p>
          <a:p>
            <a:pPr marL="0" indent="0">
              <a:spcBef>
                <a:spcPts val="600"/>
              </a:spcBef>
              <a:buNone/>
            </a:pPr>
            <a:r>
              <a:rPr lang="en-US" sz="1400" dirty="0">
                <a:solidFill>
                  <a:schemeClr val="tx1"/>
                </a:solidFill>
                <a:latin typeface="Arial" panose="020B0604020202020204" pitchFamily="34" charset="0"/>
                <a:cs typeface="Arial" panose="020B0604020202020204" pitchFamily="34" charset="0"/>
              </a:rPr>
              <a:t>The MAP is a no-cost and confidential program to help deal with a wide range of personal or work problems, even if you and your household members aren’t on the health plan, this is available to you.</a:t>
            </a:r>
          </a:p>
          <a:p>
            <a:pPr marL="0" indent="0">
              <a:spcBef>
                <a:spcPts val="600"/>
              </a:spcBef>
              <a:buNone/>
            </a:pPr>
            <a:r>
              <a:rPr lang="en-US" sz="1400" dirty="0">
                <a:solidFill>
                  <a:schemeClr val="tx1"/>
                </a:solidFill>
                <a:latin typeface="Arial" panose="020B0604020202020204" pitchFamily="34" charset="0"/>
                <a:cs typeface="Arial" panose="020B0604020202020204" pitchFamily="34" charset="0"/>
              </a:rPr>
              <a:t>From relationships, parenting and family concerns, to emotional issues like stress, anxiety, depression and grief, — even substance abuse and financial and legal matters. Call the MAP 24/7 to set up visits with licensed therapists, attorneys, financial advisors and other professionals. Just contact the MEA Benefits Trust MAP through Anthem Blue Cross and Blue Shield in Maine.  </a:t>
            </a:r>
          </a:p>
          <a:p>
            <a:pPr>
              <a:spcBef>
                <a:spcPts val="600"/>
              </a:spcBef>
            </a:pPr>
            <a:r>
              <a:rPr lang="en-US" sz="1400" b="1" dirty="0">
                <a:solidFill>
                  <a:schemeClr val="tx1"/>
                </a:solidFill>
                <a:latin typeface="Arial" panose="020B0604020202020204" pitchFamily="34" charset="0"/>
                <a:cs typeface="Arial" panose="020B0604020202020204" pitchFamily="34" charset="0"/>
              </a:rPr>
              <a:t>1-855-686-5615   </a:t>
            </a:r>
            <a:endParaRPr lang="en-US" sz="1400" dirty="0">
              <a:solidFill>
                <a:schemeClr val="tx1"/>
              </a:solidFill>
              <a:latin typeface="Arial" panose="020B0604020202020204" pitchFamily="34" charset="0"/>
              <a:cs typeface="Arial" panose="020B0604020202020204" pitchFamily="34" charset="0"/>
            </a:endParaRPr>
          </a:p>
          <a:p>
            <a:pPr>
              <a:spcBef>
                <a:spcPts val="600"/>
              </a:spcBef>
            </a:pPr>
            <a:r>
              <a:rPr lang="en-US" sz="1400" b="1" dirty="0">
                <a:solidFill>
                  <a:schemeClr val="tx1"/>
                </a:solidFill>
                <a:latin typeface="Arial" panose="020B0604020202020204" pitchFamily="34" charset="0"/>
                <a:cs typeface="Arial" panose="020B0604020202020204" pitchFamily="34" charset="0"/>
              </a:rPr>
              <a:t>anthemEAP.com   </a:t>
            </a:r>
            <a:endParaRPr lang="en-US" sz="1400" dirty="0">
              <a:solidFill>
                <a:schemeClr val="tx1"/>
              </a:solidFill>
              <a:latin typeface="Arial" panose="020B0604020202020204" pitchFamily="34" charset="0"/>
              <a:cs typeface="Arial" panose="020B0604020202020204" pitchFamily="34" charset="0"/>
            </a:endParaRPr>
          </a:p>
          <a:p>
            <a:pPr>
              <a:spcBef>
                <a:spcPts val="600"/>
              </a:spcBef>
            </a:pPr>
            <a:r>
              <a:rPr lang="en-US" sz="1400" b="1" dirty="0">
                <a:solidFill>
                  <a:schemeClr val="tx1"/>
                </a:solidFill>
                <a:latin typeface="Arial" panose="020B0604020202020204" pitchFamily="34" charset="0"/>
                <a:cs typeface="Arial" panose="020B0604020202020204" pitchFamily="34" charset="0"/>
              </a:rPr>
              <a:t>Password for all: MEABT</a:t>
            </a:r>
          </a:p>
          <a:p>
            <a:pPr marL="45720" indent="0">
              <a:spcBef>
                <a:spcPts val="600"/>
              </a:spcBef>
              <a:buNone/>
            </a:pPr>
            <a:endParaRPr lang="en-US" sz="1200" b="1" dirty="0">
              <a:solidFill>
                <a:schemeClr val="accent1">
                  <a:lumMod val="75000"/>
                </a:schemeClr>
              </a:solidFill>
              <a:latin typeface="Arial" panose="020B0604020202020204" pitchFamily="34" charset="0"/>
              <a:cs typeface="Arial" panose="020B0604020202020204" pitchFamily="34" charset="0"/>
            </a:endParaRPr>
          </a:p>
          <a:p>
            <a:pPr marL="0" indent="0">
              <a:buNone/>
            </a:pPr>
            <a:r>
              <a:rPr lang="en-US" sz="1600" b="1" u="sng" dirty="0">
                <a:solidFill>
                  <a:schemeClr val="accent1">
                    <a:lumMod val="75000"/>
                  </a:schemeClr>
                </a:solidFill>
                <a:latin typeface="Arial" panose="020B0604020202020204" pitchFamily="34" charset="0"/>
                <a:cs typeface="Arial" panose="020B0604020202020204" pitchFamily="34" charset="0"/>
              </a:rPr>
              <a:t>*</a:t>
            </a:r>
            <a:r>
              <a:rPr lang="en-US" sz="1600" b="1" u="sng" dirty="0" err="1">
                <a:solidFill>
                  <a:schemeClr val="accent6"/>
                </a:solidFill>
                <a:latin typeface="Arial" panose="020B0604020202020204" pitchFamily="34" charset="0"/>
                <a:cs typeface="Arial" panose="020B0604020202020204" pitchFamily="34" charset="0"/>
              </a:rPr>
              <a:t>LiveHealth</a:t>
            </a:r>
            <a:r>
              <a:rPr lang="en-US" sz="1600" b="1" u="sng" dirty="0">
                <a:solidFill>
                  <a:schemeClr val="accent6"/>
                </a:solidFill>
                <a:latin typeface="Arial" panose="020B0604020202020204" pitchFamily="34" charset="0"/>
                <a:cs typeface="Arial" panose="020B0604020202020204" pitchFamily="34" charset="0"/>
              </a:rPr>
              <a:t> Online</a:t>
            </a:r>
            <a:endParaRPr lang="en-US" sz="1600" dirty="0">
              <a:solidFill>
                <a:schemeClr val="accent6"/>
              </a:solidFill>
              <a:latin typeface="Arial" panose="020B0604020202020204" pitchFamily="34" charset="0"/>
              <a:cs typeface="Arial" panose="020B0604020202020204" pitchFamily="34" charset="0"/>
            </a:endParaRPr>
          </a:p>
          <a:p>
            <a:pPr marL="0" indent="0">
              <a:spcBef>
                <a:spcPts val="600"/>
              </a:spcBef>
              <a:buNone/>
            </a:pPr>
            <a:r>
              <a:rPr lang="en-US" sz="1400" dirty="0">
                <a:solidFill>
                  <a:schemeClr val="tx1"/>
                </a:solidFill>
                <a:latin typeface="Arial" panose="020B0604020202020204" pitchFamily="34" charset="0"/>
                <a:cs typeface="Arial" panose="020B0604020202020204" pitchFamily="34" charset="0"/>
              </a:rPr>
              <a:t>Have a video visit with a board-certified doctor, psychologist or psychiatrist from your smartphone, tablet or computer with a webcam. This is a great option when you can’t get to a doctor or clinic. </a:t>
            </a:r>
          </a:p>
          <a:p>
            <a:pPr marL="0" indent="0">
              <a:spcBef>
                <a:spcPts val="600"/>
              </a:spcBef>
              <a:buNone/>
            </a:pPr>
            <a:r>
              <a:rPr lang="en-US" sz="1400" dirty="0">
                <a:solidFill>
                  <a:schemeClr val="tx1"/>
                </a:solidFill>
                <a:latin typeface="Arial" panose="020B0604020202020204" pitchFamily="34" charset="0"/>
                <a:cs typeface="Arial" panose="020B0604020202020204" pitchFamily="34" charset="0"/>
              </a:rPr>
              <a:t>Doctors can treat rashes, infections, colds, the flu  and more. Doctor can send in a prescription to your pharmacy, if needed.</a:t>
            </a:r>
          </a:p>
          <a:p>
            <a:pPr marL="0" indent="0">
              <a:spcBef>
                <a:spcPts val="600"/>
              </a:spcBef>
              <a:buNone/>
            </a:pPr>
            <a:r>
              <a:rPr lang="en-US" sz="1400" dirty="0">
                <a:solidFill>
                  <a:schemeClr val="tx1"/>
                </a:solidFill>
                <a:latin typeface="Arial" panose="020B0604020202020204" pitchFamily="34" charset="0"/>
                <a:cs typeface="Arial" panose="020B0604020202020204" pitchFamily="34" charset="0"/>
              </a:rPr>
              <a:t>Psychologists and therapist can provide therapy while a psychiatrist can prescribe medicines, if you need. </a:t>
            </a:r>
          </a:p>
          <a:p>
            <a:pPr marL="0" indent="0">
              <a:spcBef>
                <a:spcPts val="600"/>
              </a:spcBef>
              <a:buNone/>
            </a:pPr>
            <a:r>
              <a:rPr lang="en-US" sz="1400" dirty="0">
                <a:solidFill>
                  <a:schemeClr val="tx1"/>
                </a:solidFill>
                <a:latin typeface="Arial" panose="020B0604020202020204" pitchFamily="34" charset="0"/>
                <a:cs typeface="Arial" panose="020B0604020202020204" pitchFamily="34" charset="0"/>
              </a:rPr>
              <a:t>Dermatology visits are now included as are Lactation consultations.</a:t>
            </a:r>
          </a:p>
          <a:p>
            <a:pPr marL="0" indent="0">
              <a:spcBef>
                <a:spcPts val="600"/>
              </a:spcBef>
              <a:buNone/>
            </a:pPr>
            <a:r>
              <a:rPr lang="en-US" sz="1400" dirty="0">
                <a:solidFill>
                  <a:schemeClr val="tx1"/>
                </a:solidFill>
                <a:latin typeface="Arial" panose="020B0604020202020204" pitchFamily="34" charset="0"/>
                <a:cs typeface="Arial" panose="020B0604020202020204" pitchFamily="34" charset="0"/>
              </a:rPr>
              <a:t>Pre-register at </a:t>
            </a:r>
            <a:r>
              <a:rPr lang="en-US" sz="1400" b="1" dirty="0">
                <a:solidFill>
                  <a:schemeClr val="tx1"/>
                </a:solidFill>
                <a:latin typeface="Arial" panose="020B0604020202020204" pitchFamily="34" charset="0"/>
                <a:cs typeface="Arial" panose="020B0604020202020204" pitchFamily="34" charset="0"/>
              </a:rPr>
              <a:t>livehealthonline.com</a:t>
            </a:r>
            <a:r>
              <a:rPr lang="en-US" sz="1400" dirty="0">
                <a:solidFill>
                  <a:schemeClr val="tx1"/>
                </a:solidFill>
                <a:latin typeface="Arial" panose="020B0604020202020204" pitchFamily="34" charset="0"/>
                <a:cs typeface="Arial" panose="020B0604020202020204" pitchFamily="34" charset="0"/>
              </a:rPr>
              <a:t> Or call </a:t>
            </a:r>
            <a:r>
              <a:rPr lang="en-US" sz="1400" dirty="0" err="1">
                <a:solidFill>
                  <a:schemeClr val="tx1"/>
                </a:solidFill>
                <a:latin typeface="Arial" panose="020B0604020202020204" pitchFamily="34" charset="0"/>
                <a:cs typeface="Arial" panose="020B0604020202020204" pitchFamily="34" charset="0"/>
              </a:rPr>
              <a:t>LiveHealth</a:t>
            </a:r>
            <a:r>
              <a:rPr lang="en-US" sz="1400" dirty="0">
                <a:solidFill>
                  <a:schemeClr val="tx1"/>
                </a:solidFill>
                <a:latin typeface="Arial" panose="020B0604020202020204" pitchFamily="34" charset="0"/>
                <a:cs typeface="Arial" panose="020B0604020202020204" pitchFamily="34" charset="0"/>
              </a:rPr>
              <a:t> Online at </a:t>
            </a:r>
            <a:r>
              <a:rPr lang="en-US" sz="1400" b="1" dirty="0">
                <a:solidFill>
                  <a:schemeClr val="tx1"/>
                </a:solidFill>
                <a:latin typeface="Arial" panose="020B0604020202020204" pitchFamily="34" charset="0"/>
                <a:cs typeface="Arial" panose="020B0604020202020204" pitchFamily="34" charset="0"/>
              </a:rPr>
              <a:t>1-844-784-8409</a:t>
            </a:r>
            <a:endParaRPr lang="en-US" sz="1400" dirty="0">
              <a:solidFill>
                <a:schemeClr val="tx1"/>
              </a:solidFill>
              <a:latin typeface="Arial" panose="020B0604020202020204" pitchFamily="34" charset="0"/>
              <a:cs typeface="Arial" panose="020B0604020202020204" pitchFamily="34" charset="0"/>
            </a:endParaRPr>
          </a:p>
          <a:p>
            <a:pPr marL="0" indent="0">
              <a:buNone/>
            </a:pPr>
            <a:r>
              <a:rPr lang="en-US" sz="1400" b="1" dirty="0">
                <a:solidFill>
                  <a:schemeClr val="tx1"/>
                </a:solidFill>
                <a:latin typeface="Arial" panose="020B0604020202020204" pitchFamily="34" charset="0"/>
                <a:cs typeface="Arial" panose="020B0604020202020204" pitchFamily="34" charset="0"/>
              </a:rPr>
              <a:t>Remember these now have no copay for members on the health insurance policy. Nonmember's cost is $59.</a:t>
            </a:r>
            <a:endParaRPr lang="en-US" sz="1400" dirty="0">
              <a:solidFill>
                <a:schemeClr val="tx1"/>
              </a:solidFill>
              <a:latin typeface="Arial" panose="020B0604020202020204" pitchFamily="34" charset="0"/>
              <a:cs typeface="Arial" panose="020B0604020202020204" pitchFamily="34" charset="0"/>
            </a:endParaRPr>
          </a:p>
          <a:p>
            <a:pPr marL="0" indent="0">
              <a:buNone/>
            </a:pPr>
            <a:r>
              <a:rPr lang="en-US" dirty="0"/>
              <a:t> </a:t>
            </a:r>
          </a:p>
          <a:p>
            <a:endParaRPr lang="en-US" dirty="0"/>
          </a:p>
        </p:txBody>
      </p:sp>
      <p:sp>
        <p:nvSpPr>
          <p:cNvPr id="4" name="TextBox 3">
            <a:extLst>
              <a:ext uri="{FF2B5EF4-FFF2-40B4-BE49-F238E27FC236}">
                <a16:creationId xmlns:a16="http://schemas.microsoft.com/office/drawing/2014/main" id="{AD82A199-C575-427A-8553-A2BC2A6DD294}"/>
              </a:ext>
            </a:extLst>
          </p:cNvPr>
          <p:cNvSpPr txBox="1"/>
          <p:nvPr/>
        </p:nvSpPr>
        <p:spPr>
          <a:xfrm>
            <a:off x="1" y="199132"/>
            <a:ext cx="11628965" cy="1077218"/>
          </a:xfrm>
          <a:prstGeom prst="rect">
            <a:avLst/>
          </a:prstGeom>
          <a:noFill/>
        </p:spPr>
        <p:txBody>
          <a:bodyPr wrap="square" rtlCol="0">
            <a:spAutoFit/>
          </a:bodyPr>
          <a:lstStyle/>
          <a:p>
            <a:pPr algn="ctr"/>
            <a:r>
              <a:rPr lang="en-US" sz="3200" b="1" u="sng" dirty="0">
                <a:solidFill>
                  <a:schemeClr val="accent6"/>
                </a:solidFill>
                <a:latin typeface="Arial" panose="020B0604020202020204" pitchFamily="34" charset="0"/>
                <a:cs typeface="Arial" panose="020B0604020202020204" pitchFamily="34" charset="0"/>
              </a:rPr>
              <a:t>Programs Available to All Employees</a:t>
            </a:r>
          </a:p>
          <a:p>
            <a:pPr algn="ctr"/>
            <a:r>
              <a:rPr lang="en-US" sz="3200" b="1" u="sng" dirty="0">
                <a:solidFill>
                  <a:schemeClr val="accent6"/>
                </a:solidFill>
                <a:latin typeface="Arial" panose="020B0604020202020204" pitchFamily="34" charset="0"/>
                <a:cs typeface="Arial" panose="020B0604020202020204" pitchFamily="34" charset="0"/>
              </a:rPr>
              <a:t>with or without health insurance </a:t>
            </a:r>
          </a:p>
        </p:txBody>
      </p:sp>
    </p:spTree>
    <p:extLst>
      <p:ext uri="{BB962C8B-B14F-4D97-AF65-F5344CB8AC3E}">
        <p14:creationId xmlns:p14="http://schemas.microsoft.com/office/powerpoint/2010/main" val="2868699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43759C-5381-497D-8903-8C0D6A6F00B4}"/>
              </a:ext>
            </a:extLst>
          </p:cNvPr>
          <p:cNvSpPr>
            <a:spLocks noGrp="1"/>
          </p:cNvSpPr>
          <p:nvPr>
            <p:ph idx="1"/>
          </p:nvPr>
        </p:nvSpPr>
        <p:spPr>
          <a:xfrm>
            <a:off x="230910" y="514351"/>
            <a:ext cx="10298546" cy="5527012"/>
          </a:xfrm>
        </p:spPr>
        <p:txBody>
          <a:bodyPr wrap="square">
            <a:noAutofit/>
          </a:bodyPr>
          <a:lstStyle/>
          <a:p>
            <a:pPr marL="0" indent="0" algn="ctr">
              <a:buNone/>
            </a:pPr>
            <a:r>
              <a:rPr lang="en-US" sz="3200" b="1" u="sng" dirty="0">
                <a:solidFill>
                  <a:schemeClr val="accent6"/>
                </a:solidFill>
                <a:latin typeface="Arial" panose="020B0604020202020204" pitchFamily="34" charset="0"/>
                <a:cs typeface="Arial" panose="020B0604020202020204" pitchFamily="34" charset="0"/>
              </a:rPr>
              <a:t>MAP CRITICAL INCIDENT RESPONSE </a:t>
            </a:r>
          </a:p>
          <a:p>
            <a:pPr marL="0" indent="0" algn="ctr">
              <a:buNone/>
            </a:pPr>
            <a:r>
              <a:rPr lang="en-US" sz="3200" i="1" u="sng" dirty="0">
                <a:solidFill>
                  <a:schemeClr val="accent6"/>
                </a:solidFill>
                <a:latin typeface="Arial" panose="020B0604020202020204" pitchFamily="34" charset="0"/>
                <a:cs typeface="Arial" panose="020B0604020202020204" pitchFamily="34" charset="0"/>
              </a:rPr>
              <a:t>Employer</a:t>
            </a:r>
          </a:p>
          <a:p>
            <a:pPr marL="0" indent="0">
              <a:buNone/>
            </a:pPr>
            <a:endParaRPr lang="en-US" sz="3200" dirty="0">
              <a:solidFill>
                <a:srgbClr val="00B0F0"/>
              </a:solidFill>
            </a:endParaRPr>
          </a:p>
          <a:p>
            <a:pPr marL="0" indent="0">
              <a:spcBef>
                <a:spcPts val="600"/>
              </a:spcBef>
              <a:buNone/>
            </a:pPr>
            <a:r>
              <a:rPr lang="en-US" sz="1400" dirty="0"/>
              <a:t>	</a:t>
            </a:r>
            <a:r>
              <a:rPr lang="en-US" sz="1600" dirty="0">
                <a:solidFill>
                  <a:schemeClr val="tx1"/>
                </a:solidFill>
                <a:latin typeface="Arial" panose="020B0604020202020204" pitchFamily="34" charset="0"/>
                <a:cs typeface="Arial" panose="020B0604020202020204" pitchFamily="34" charset="0"/>
              </a:rPr>
              <a:t>If a traumatic event happens at your district/school, it can affect employees’ sense of safety and well-being. 	The MAP offers critical incident response (CIR) services to help you reach out to employees. You can have 	MAP counselors for CIR consultations. This service may be available at no cost to you or your district if 	MEABT has banked hours available to cover your request (Cost is typically $300/hr.).</a:t>
            </a:r>
          </a:p>
          <a:p>
            <a:pPr marL="0" indent="0">
              <a:buNone/>
            </a:pPr>
            <a:endParaRPr lang="en-US" sz="1600" dirty="0">
              <a:solidFill>
                <a:schemeClr val="accent1">
                  <a:lumMod val="75000"/>
                </a:schemeClr>
              </a:solidFill>
              <a:latin typeface="Arial" panose="020B0604020202020204" pitchFamily="34" charset="0"/>
              <a:cs typeface="Arial" panose="020B0604020202020204" pitchFamily="34" charset="0"/>
            </a:endParaRPr>
          </a:p>
          <a:p>
            <a:pPr>
              <a:buNone/>
            </a:pPr>
            <a:r>
              <a:rPr lang="en-US" sz="1600" b="1" dirty="0">
                <a:solidFill>
                  <a:schemeClr val="accent1">
                    <a:lumMod val="75000"/>
                  </a:schemeClr>
                </a:solidFill>
                <a:latin typeface="Arial" panose="020B0604020202020204" pitchFamily="34" charset="0"/>
                <a:cs typeface="Arial" panose="020B0604020202020204" pitchFamily="34" charset="0"/>
              </a:rPr>
              <a:t>		</a:t>
            </a:r>
            <a:r>
              <a:rPr lang="en-US" sz="1600" b="1" dirty="0">
                <a:solidFill>
                  <a:schemeClr val="tx1"/>
                </a:solidFill>
                <a:latin typeface="Arial" panose="020B0604020202020204" pitchFamily="34" charset="0"/>
                <a:cs typeface="Arial" panose="020B0604020202020204" pitchFamily="34" charset="0"/>
              </a:rPr>
              <a:t>Contact Lynn Aceto or any staff member at MEABT, laceto@meabt.org or 1-207-622-4418 ext. 2507</a:t>
            </a:r>
          </a:p>
          <a:p>
            <a:pPr>
              <a:buNone/>
            </a:pPr>
            <a:endParaRPr lang="en-US" sz="1600" dirty="0">
              <a:solidFill>
                <a:schemeClr val="tx1"/>
              </a:solidFill>
              <a:latin typeface="Arial" panose="020B0604020202020204" pitchFamily="34" charset="0"/>
              <a:cs typeface="Arial" panose="020B0604020202020204" pitchFamily="34" charset="0"/>
            </a:endParaRPr>
          </a:p>
          <a:p>
            <a:pPr marL="0" indent="0">
              <a:buNone/>
              <a:tabLst>
                <a:tab pos="342900" algn="l"/>
              </a:tabLst>
            </a:pPr>
            <a:r>
              <a:rPr lang="en-US" sz="1600" dirty="0">
                <a:solidFill>
                  <a:schemeClr val="tx1"/>
                </a:solidFill>
                <a:latin typeface="Arial" panose="020B0604020202020204" pitchFamily="34" charset="0"/>
                <a:cs typeface="Arial" panose="020B0604020202020204" pitchFamily="34" charset="0"/>
              </a:rPr>
              <a:t>		Training sessions are available for the districts.  Monthly webinars are also available for your employees.               </a:t>
            </a:r>
          </a:p>
          <a:p>
            <a:pPr marL="0" indent="0">
              <a:buNone/>
              <a:tabLst>
                <a:tab pos="342900" algn="l"/>
              </a:tabLst>
            </a:pPr>
            <a:r>
              <a:rPr lang="en-US" sz="1600" dirty="0">
                <a:solidFill>
                  <a:schemeClr val="tx1"/>
                </a:solidFill>
                <a:latin typeface="Arial" panose="020B0604020202020204" pitchFamily="34" charset="0"/>
                <a:cs typeface="Arial" panose="020B0604020202020204" pitchFamily="34" charset="0"/>
              </a:rPr>
              <a:t>		Information on the training sessions and monthly webinars is found on our website at </a:t>
            </a:r>
            <a:r>
              <a:rPr lang="en-US" sz="160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www.meabt.org</a:t>
            </a:r>
            <a:r>
              <a:rPr lang="en-US" sz="1600" dirty="0">
                <a:solidFill>
                  <a:schemeClr val="tx1"/>
                </a:solidFill>
                <a:latin typeface="Arial" panose="020B0604020202020204" pitchFamily="34" charset="0"/>
                <a:cs typeface="Arial" panose="020B0604020202020204" pitchFamily="34" charset="0"/>
              </a:rPr>
              <a:t>,      		 under RESOURCES, MAP. </a:t>
            </a:r>
          </a:p>
          <a:p>
            <a:pPr marL="0" indent="0">
              <a:buNone/>
            </a:pPr>
            <a:endParaRPr lang="en-US" dirty="0"/>
          </a:p>
          <a:p>
            <a:pPr marL="0" indent="0">
              <a:buNone/>
            </a:pPr>
            <a:r>
              <a:rPr lang="en-US" dirty="0"/>
              <a:t> </a:t>
            </a:r>
          </a:p>
          <a:p>
            <a:endParaRPr lang="en-US" dirty="0"/>
          </a:p>
        </p:txBody>
      </p:sp>
    </p:spTree>
    <p:extLst>
      <p:ext uri="{BB962C8B-B14F-4D97-AF65-F5344CB8AC3E}">
        <p14:creationId xmlns:p14="http://schemas.microsoft.com/office/powerpoint/2010/main" val="4099567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96EC94-446A-4AB4-93A2-C602E8F00004}"/>
              </a:ext>
            </a:extLst>
          </p:cNvPr>
          <p:cNvSpPr txBox="1"/>
          <p:nvPr/>
        </p:nvSpPr>
        <p:spPr>
          <a:xfrm>
            <a:off x="1143000" y="1720840"/>
            <a:ext cx="8643188" cy="3785652"/>
          </a:xfrm>
          <a:prstGeom prst="rect">
            <a:avLst/>
          </a:prstGeom>
          <a:solidFill>
            <a:schemeClr val="accent1">
              <a:lumMod val="40000"/>
              <a:lumOff val="60000"/>
            </a:schemeClr>
          </a:solidFill>
          <a:ln w="31750">
            <a:solidFill>
              <a:schemeClr val="accent2">
                <a:lumMod val="75000"/>
              </a:schemeClr>
            </a:solidFill>
            <a:beve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schemeClr val="accent1">
                    <a:lumMod val="50000"/>
                  </a:schemeClr>
                </a:solidFill>
                <a:effectLst/>
                <a:uLnTx/>
                <a:uFillTx/>
                <a:latin typeface="Calibri Light" panose="020F0302020204030204"/>
              </a:rPr>
              <a:t>ConditionCare</a:t>
            </a:r>
            <a:r>
              <a:rPr kumimoji="0" lang="en-US" sz="2400" b="1" i="0" u="none" strike="noStrike" kern="0" cap="none" spc="0" normalizeH="0" baseline="0" noProof="0" dirty="0">
                <a:ln>
                  <a:noFill/>
                </a:ln>
                <a:solidFill>
                  <a:schemeClr val="accent1">
                    <a:lumMod val="50000"/>
                  </a:schemeClr>
                </a:solidFill>
                <a:effectLst/>
                <a:uLnTx/>
                <a:uFillTx/>
                <a:latin typeface="Calibri Light" panose="020F0302020204030204"/>
              </a:rPr>
              <a:t> .......................................................866-962-0960</a:t>
            </a:r>
          </a:p>
          <a:p>
            <a:pPr marL="0" marR="0" lvl="0" indent="0" defTabSz="914400" eaLnBrk="1" fontAlgn="auto" latinLnBrk="0" hangingPunct="1">
              <a:lnSpc>
                <a:spcPct val="100000"/>
              </a:lnSpc>
              <a:spcBef>
                <a:spcPts val="0"/>
              </a:spcBef>
              <a:spcAft>
                <a:spcPts val="0"/>
              </a:spcAft>
              <a:buClrTx/>
              <a:buSzTx/>
              <a:buFontTx/>
              <a:buNone/>
              <a:tabLst/>
              <a:defRPr/>
            </a:pPr>
            <a:r>
              <a:rPr lang="en-US" sz="2400" b="1" kern="0" dirty="0">
                <a:solidFill>
                  <a:schemeClr val="accent1">
                    <a:lumMod val="50000"/>
                  </a:schemeClr>
                </a:solidFill>
                <a:latin typeface="Calibri Light" panose="020F0302020204030204"/>
              </a:rPr>
              <a:t>Healthy Families</a:t>
            </a:r>
            <a:r>
              <a:rPr kumimoji="0" lang="en-US" sz="2400" b="1" i="0" u="none" strike="noStrike" kern="0" cap="none" spc="0" normalizeH="0" baseline="0" noProof="0" dirty="0">
                <a:ln>
                  <a:noFill/>
                </a:ln>
                <a:solidFill>
                  <a:schemeClr val="accent1">
                    <a:lumMod val="50000"/>
                  </a:schemeClr>
                </a:solidFill>
                <a:effectLst/>
                <a:uLnTx/>
                <a:uFillTx/>
                <a:latin typeface="Calibri Light" panose="020F0302020204030204"/>
              </a:rPr>
              <a:t>....................................................866-347-8360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1">
                    <a:lumMod val="50000"/>
                  </a:schemeClr>
                </a:solidFill>
                <a:effectLst/>
                <a:uLnTx/>
                <a:uFillTx/>
                <a:latin typeface="Calibri Light" panose="020F0302020204030204"/>
              </a:rPr>
              <a:t>24/7 </a:t>
            </a:r>
            <a:r>
              <a:rPr kumimoji="0" lang="en-US" sz="2400" b="1" i="0" u="none" strike="noStrike" kern="0" cap="none" spc="0" normalizeH="0" baseline="0" noProof="0" dirty="0" err="1">
                <a:ln>
                  <a:noFill/>
                </a:ln>
                <a:solidFill>
                  <a:schemeClr val="accent1">
                    <a:lumMod val="50000"/>
                  </a:schemeClr>
                </a:solidFill>
                <a:effectLst/>
                <a:uLnTx/>
                <a:uFillTx/>
                <a:latin typeface="Calibri Light" panose="020F0302020204030204"/>
              </a:rPr>
              <a:t>NurseLine</a:t>
            </a:r>
            <a:r>
              <a:rPr kumimoji="0" lang="en-US" sz="2400" b="1" i="0" u="none" strike="noStrike" kern="0" cap="none" spc="0" normalizeH="0" baseline="0" noProof="0" dirty="0">
                <a:ln>
                  <a:noFill/>
                </a:ln>
                <a:solidFill>
                  <a:schemeClr val="accent1">
                    <a:lumMod val="50000"/>
                  </a:schemeClr>
                </a:solidFill>
                <a:effectLst/>
                <a:uLnTx/>
                <a:uFillTx/>
                <a:latin typeface="Calibri Light" panose="020F0302020204030204"/>
              </a:rPr>
              <a:t> .....................................................800-337-4770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1">
                    <a:lumMod val="50000"/>
                  </a:schemeClr>
                </a:solidFill>
                <a:effectLst/>
                <a:uLnTx/>
                <a:uFillTx/>
                <a:latin typeface="Calibri Light" panose="020F0302020204030204"/>
              </a:rPr>
              <a:t>*Member Assistance Program .....................…….</a:t>
            </a:r>
            <a:r>
              <a:rPr lang="en-US" sz="2400" b="1" kern="0" dirty="0">
                <a:solidFill>
                  <a:schemeClr val="accent1">
                    <a:lumMod val="50000"/>
                  </a:schemeClr>
                </a:solidFill>
                <a:latin typeface="Calibri Light" panose="020F0302020204030204"/>
              </a:rPr>
              <a:t>.</a:t>
            </a:r>
            <a:r>
              <a:rPr kumimoji="0" lang="en-US" sz="2400" b="1" i="0" u="none" strike="noStrike" kern="0" cap="none" spc="0" normalizeH="0" baseline="0" noProof="0" dirty="0">
                <a:ln>
                  <a:noFill/>
                </a:ln>
                <a:solidFill>
                  <a:schemeClr val="accent1">
                    <a:lumMod val="50000"/>
                  </a:schemeClr>
                </a:solidFill>
                <a:effectLst/>
                <a:uLnTx/>
                <a:uFillTx/>
                <a:latin typeface="Calibri Light" panose="020F0302020204030204"/>
              </a:rPr>
              <a:t>855-686-5615 </a:t>
            </a:r>
          </a:p>
          <a:p>
            <a:pPr defTabSz="914400">
              <a:defRPr/>
            </a:pPr>
            <a:r>
              <a:rPr lang="en-US" sz="2400" b="1" kern="0" dirty="0">
                <a:solidFill>
                  <a:schemeClr val="accent1">
                    <a:lumMod val="50000"/>
                  </a:schemeClr>
                </a:solidFill>
                <a:latin typeface="Calibri Light" panose="020F0302020204030204"/>
              </a:rPr>
              <a:t>MAP CRITICAL INCIDENTS</a:t>
            </a:r>
            <a:r>
              <a:rPr lang="en-US" sz="2400" b="1" kern="0" dirty="0">
                <a:latin typeface="Calibri Light" panose="020F0302020204030204"/>
              </a:rPr>
              <a:t>…………………………………</a:t>
            </a:r>
            <a:r>
              <a:rPr lang="en-US" sz="2400" b="1" spc="-150" dirty="0">
                <a:solidFill>
                  <a:schemeClr val="accent1">
                    <a:lumMod val="50000"/>
                  </a:schemeClr>
                </a:solidFill>
                <a:latin typeface="Calibri Light" panose="020F0302020204030204" pitchFamily="34" charset="0"/>
                <a:ea typeface="Calibri Light" panose="020F0302020204030204" pitchFamily="34" charset="0"/>
                <a:cs typeface="Calibri Light" panose="020F0302020204030204" pitchFamily="34" charset="0"/>
              </a:rPr>
              <a:t>207-622-4418 ext</a:t>
            </a:r>
            <a:r>
              <a:rPr lang="en-US" sz="2400" spc="-150" dirty="0">
                <a:solidFill>
                  <a:schemeClr val="accent1">
                    <a:lumMod val="50000"/>
                  </a:schemeClr>
                </a:solidFill>
                <a:latin typeface="Calibri Light" panose="020F0302020204030204" pitchFamily="34" charset="0"/>
                <a:ea typeface="Calibri Light" panose="020F0302020204030204" pitchFamily="34" charset="0"/>
                <a:cs typeface="Calibri Light" panose="020F0302020204030204" pitchFamily="34" charset="0"/>
              </a:rPr>
              <a:t>. </a:t>
            </a:r>
            <a:r>
              <a:rPr lang="en-US" sz="2400" spc="-15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2507</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1">
                    <a:lumMod val="50000"/>
                  </a:schemeClr>
                </a:solidFill>
                <a:effectLst/>
                <a:uLnTx/>
                <a:uFillTx/>
                <a:latin typeface="Calibri Light" panose="020F0302020204030204"/>
              </a:rPr>
              <a:t>Personify Health....................................................855-689-6884</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1">
                    <a:lumMod val="50000"/>
                  </a:schemeClr>
                </a:solidFill>
                <a:effectLst/>
                <a:uLnTx/>
                <a:uFillTx/>
                <a:latin typeface="Calibri Light" panose="020F0302020204030204"/>
              </a:rPr>
              <a:t>MEA Benefits Trust ...............................................888-622-4418</a:t>
            </a:r>
          </a:p>
          <a:p>
            <a:pPr lvl="0" defTabSz="914400">
              <a:defRPr/>
            </a:pPr>
            <a:r>
              <a:rPr lang="en-US" sz="2400" b="1" kern="0" dirty="0">
                <a:solidFill>
                  <a:schemeClr val="accent1">
                    <a:lumMod val="50000"/>
                  </a:schemeClr>
                </a:solidFill>
                <a:latin typeface="Calibri Light" panose="020F0302020204030204"/>
              </a:rPr>
              <a:t>LIN Health…………………………………………………………</a:t>
            </a:r>
            <a:r>
              <a:rPr lang="en-US" sz="24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207-405-0901 </a:t>
            </a:r>
            <a:endParaRPr kumimoji="0" lang="en-US" sz="2400" b="1" i="0" u="none" strike="noStrike" kern="0" cap="none" spc="0" normalizeH="0" baseline="0" noProof="0" dirty="0">
              <a:ln>
                <a:noFill/>
              </a:ln>
              <a:solidFill>
                <a:schemeClr val="accent6">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1">
                    <a:lumMod val="50000"/>
                  </a:schemeClr>
                </a:solidFill>
                <a:effectLst/>
                <a:uLnTx/>
                <a:uFillTx/>
                <a:latin typeface="Calibri Light" panose="020F0302020204030204"/>
              </a:rPr>
              <a:t>*</a:t>
            </a:r>
            <a:r>
              <a:rPr kumimoji="0" lang="en-US" sz="2400" b="1" i="0" u="none" strike="noStrike" kern="0" cap="none" spc="0" normalizeH="0" baseline="0" noProof="0" dirty="0" err="1">
                <a:ln>
                  <a:noFill/>
                </a:ln>
                <a:solidFill>
                  <a:schemeClr val="accent1">
                    <a:lumMod val="50000"/>
                  </a:schemeClr>
                </a:solidFill>
                <a:effectLst/>
                <a:uLnTx/>
                <a:uFillTx/>
                <a:latin typeface="Calibri Light" panose="020F0302020204030204"/>
              </a:rPr>
              <a:t>LiveHealth</a:t>
            </a:r>
            <a:r>
              <a:rPr kumimoji="0" lang="en-US" sz="2400" b="1" i="0" u="none" strike="noStrike" kern="0" cap="none" spc="0" normalizeH="0" baseline="0" noProof="0" dirty="0">
                <a:ln>
                  <a:noFill/>
                </a:ln>
                <a:solidFill>
                  <a:schemeClr val="accent1">
                    <a:lumMod val="50000"/>
                  </a:schemeClr>
                </a:solidFill>
                <a:effectLst/>
                <a:uLnTx/>
                <a:uFillTx/>
                <a:latin typeface="Calibri Light" panose="020F0302020204030204"/>
              </a:rPr>
              <a:t> Online ...............................................</a:t>
            </a:r>
            <a:r>
              <a:rPr kumimoji="0" lang="en-US" sz="2400" b="1" i="0" u="none" strike="noStrike" kern="0" cap="none" spc="0" normalizeH="0" baseline="0" noProof="0" dirty="0">
                <a:ln>
                  <a:noFill/>
                </a:ln>
                <a:solidFill>
                  <a:schemeClr val="accent1">
                    <a:lumMod val="50000"/>
                  </a:schemeClr>
                </a:solidFill>
                <a:effectLst/>
                <a:uLnTx/>
                <a:uFillTx/>
                <a:latin typeface="Calibri Light" panose="020F0302020204030204"/>
                <a:hlinkClick r:id="rId3">
                  <a:extLst>
                    <a:ext uri="{A12FA001-AC4F-418D-AE19-62706E023703}">
                      <ahyp:hlinkClr xmlns:ahyp="http://schemas.microsoft.com/office/drawing/2018/hyperlinkcolor" val="tx"/>
                    </a:ext>
                  </a:extLst>
                </a:hlinkClick>
              </a:rPr>
              <a:t>livehealthonline.com</a:t>
            </a:r>
            <a:endParaRPr kumimoji="0" lang="en-US" sz="2400" b="1" i="0" u="none" strike="noStrike" kern="0" cap="none" spc="0" normalizeH="0" baseline="0" noProof="0" dirty="0">
              <a:ln>
                <a:noFill/>
              </a:ln>
              <a:solidFill>
                <a:schemeClr val="accent1">
                  <a:lumMod val="50000"/>
                </a:schemeClr>
              </a:solidFill>
              <a:effectLst/>
              <a:uLnTx/>
              <a:uFillTx/>
              <a:latin typeface="Calibri Light" panose="020F0302020204030204"/>
            </a:endParaRPr>
          </a:p>
          <a:p>
            <a:pPr marL="0" marR="0" lvl="0" indent="0" defTabSz="914400" eaLnBrk="1" fontAlgn="auto" latinLnBrk="0" hangingPunct="1">
              <a:lnSpc>
                <a:spcPct val="100000"/>
              </a:lnSpc>
              <a:spcBef>
                <a:spcPts val="0"/>
              </a:spcBef>
              <a:spcAft>
                <a:spcPts val="0"/>
              </a:spcAft>
              <a:buClrTx/>
              <a:buSzTx/>
              <a:buFontTx/>
              <a:buNone/>
              <a:tabLst/>
              <a:defRPr/>
            </a:pPr>
            <a:r>
              <a:rPr lang="en-US" sz="2400" b="1" kern="0" dirty="0">
                <a:solidFill>
                  <a:schemeClr val="accent1">
                    <a:lumMod val="50000"/>
                  </a:schemeClr>
                </a:solidFill>
                <a:latin typeface="Calibri Light" panose="020F0302020204030204"/>
              </a:rPr>
              <a:t>Lark Diabetes Prevention Program……………………</a:t>
            </a:r>
            <a:r>
              <a:rPr lang="en-US" sz="2400" b="1" kern="0" spc="-150" dirty="0">
                <a:solidFill>
                  <a:schemeClr val="accent1">
                    <a:lumMod val="50000"/>
                  </a:schemeClr>
                </a:solidFill>
                <a:latin typeface="Calibri Light" panose="020F0302020204030204"/>
              </a:rPr>
              <a:t>Sydney Health App.</a:t>
            </a:r>
            <a:endParaRPr kumimoji="0" lang="en-US" sz="2400" b="1" i="0" u="none" strike="noStrike" kern="0" cap="none" spc="-150" normalizeH="0" baseline="0" noProof="0" dirty="0">
              <a:ln>
                <a:noFill/>
              </a:ln>
              <a:solidFill>
                <a:schemeClr val="accent1">
                  <a:lumMod val="50000"/>
                </a:schemeClr>
              </a:solidFill>
              <a:effectLst/>
              <a:uLnTx/>
              <a:uFillTx/>
              <a:latin typeface="Calibri Light" panose="020F0302020204030204"/>
            </a:endParaRPr>
          </a:p>
        </p:txBody>
      </p:sp>
      <p:sp>
        <p:nvSpPr>
          <p:cNvPr id="5" name="TextBox 4">
            <a:extLst>
              <a:ext uri="{FF2B5EF4-FFF2-40B4-BE49-F238E27FC236}">
                <a16:creationId xmlns:a16="http://schemas.microsoft.com/office/drawing/2014/main" id="{60707915-B1D4-4574-93A2-9BDE736C6C0A}"/>
              </a:ext>
            </a:extLst>
          </p:cNvPr>
          <p:cNvSpPr txBox="1"/>
          <p:nvPr/>
        </p:nvSpPr>
        <p:spPr>
          <a:xfrm>
            <a:off x="1140048" y="5577091"/>
            <a:ext cx="8241069" cy="615553"/>
          </a:xfrm>
          <a:prstGeom prst="rect">
            <a:avLst/>
          </a:prstGeom>
          <a:noFill/>
        </p:spPr>
        <p:txBody>
          <a:bodyPr wrap="square" rtlCol="0">
            <a:spAutoFit/>
          </a:bodyPr>
          <a:lstStyle/>
          <a:p>
            <a:r>
              <a:rPr lang="en-US" b="1" dirty="0"/>
              <a:t>* </a:t>
            </a:r>
            <a:r>
              <a:rPr lang="en-US" sz="1600" b="1" i="1" dirty="0"/>
              <a:t>Available to all employees, regardless if they are on our health insurance or not, and available to anyone who resides in their household.</a:t>
            </a:r>
            <a:endParaRPr lang="en-US" b="1" dirty="0"/>
          </a:p>
        </p:txBody>
      </p:sp>
      <p:sp>
        <p:nvSpPr>
          <p:cNvPr id="7" name="Title 1">
            <a:extLst>
              <a:ext uri="{FF2B5EF4-FFF2-40B4-BE49-F238E27FC236}">
                <a16:creationId xmlns:a16="http://schemas.microsoft.com/office/drawing/2014/main" id="{BC86917E-0FFD-42D3-A2FE-EE1FACC9131D}"/>
              </a:ext>
            </a:extLst>
          </p:cNvPr>
          <p:cNvSpPr>
            <a:spLocks noGrp="1"/>
          </p:cNvSpPr>
          <p:nvPr>
            <p:ph type="title"/>
          </p:nvPr>
        </p:nvSpPr>
        <p:spPr>
          <a:xfrm>
            <a:off x="-423747" y="665356"/>
            <a:ext cx="12047034" cy="1320800"/>
          </a:xfrm>
        </p:spPr>
        <p:txBody>
          <a:bodyPr/>
          <a:lstStyle/>
          <a:p>
            <a:pPr algn="ctr"/>
            <a:r>
              <a:rPr lang="en-US" b="1" u="sng" dirty="0">
                <a:solidFill>
                  <a:schemeClr val="accent6"/>
                </a:solidFill>
                <a:latin typeface="Arial" panose="020B0604020202020204" pitchFamily="34" charset="0"/>
                <a:cs typeface="Arial" panose="020B0604020202020204" pitchFamily="34" charset="0"/>
              </a:rPr>
              <a:t>Additional Benefits Phone Numbers</a:t>
            </a:r>
          </a:p>
        </p:txBody>
      </p:sp>
      <p:pic>
        <p:nvPicPr>
          <p:cNvPr id="3" name="Picture 2">
            <a:extLst>
              <a:ext uri="{FF2B5EF4-FFF2-40B4-BE49-F238E27FC236}">
                <a16:creationId xmlns:a16="http://schemas.microsoft.com/office/drawing/2014/main" id="{0B35B476-EDFA-C14A-949C-3B07E8D183C2}"/>
              </a:ext>
            </a:extLst>
          </p:cNvPr>
          <p:cNvPicPr>
            <a:picLocks noChangeAspect="1"/>
          </p:cNvPicPr>
          <p:nvPr/>
        </p:nvPicPr>
        <p:blipFill>
          <a:blip r:embed="rId4"/>
          <a:stretch>
            <a:fillRect/>
          </a:stretch>
        </p:blipFill>
        <p:spPr>
          <a:xfrm>
            <a:off x="9274002" y="4102875"/>
            <a:ext cx="438517" cy="447115"/>
          </a:xfrm>
          <a:prstGeom prst="rect">
            <a:avLst/>
          </a:prstGeom>
        </p:spPr>
      </p:pic>
    </p:spTree>
    <p:extLst>
      <p:ext uri="{BB962C8B-B14F-4D97-AF65-F5344CB8AC3E}">
        <p14:creationId xmlns:p14="http://schemas.microsoft.com/office/powerpoint/2010/main" val="2868628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3B20-384E-4AFD-ACC3-5DC4CA5BA7AB}"/>
              </a:ext>
            </a:extLst>
          </p:cNvPr>
          <p:cNvSpPr>
            <a:spLocks noGrp="1"/>
          </p:cNvSpPr>
          <p:nvPr>
            <p:ph type="title"/>
          </p:nvPr>
        </p:nvSpPr>
        <p:spPr>
          <a:xfrm>
            <a:off x="4562475" y="195943"/>
            <a:ext cx="3505200" cy="1356360"/>
          </a:xfrm>
        </p:spPr>
        <p:txBody>
          <a:bodyPr/>
          <a:lstStyle/>
          <a:p>
            <a:r>
              <a:rPr lang="en-US" b="1" dirty="0">
                <a:solidFill>
                  <a:schemeClr val="accent2"/>
                </a:solidFill>
                <a:latin typeface="Arial" panose="020B0604020202020204" pitchFamily="34" charset="0"/>
                <a:cs typeface="Arial" panose="020B0604020202020204" pitchFamily="34" charset="0"/>
              </a:rPr>
              <a:t>Contact Page</a:t>
            </a:r>
          </a:p>
        </p:txBody>
      </p:sp>
      <p:sp>
        <p:nvSpPr>
          <p:cNvPr id="3" name="Content Placeholder 2">
            <a:extLst>
              <a:ext uri="{FF2B5EF4-FFF2-40B4-BE49-F238E27FC236}">
                <a16:creationId xmlns:a16="http://schemas.microsoft.com/office/drawing/2014/main" id="{0906B960-1D8C-44F7-8936-EE5E424B4C66}"/>
              </a:ext>
            </a:extLst>
          </p:cNvPr>
          <p:cNvSpPr>
            <a:spLocks noGrp="1"/>
          </p:cNvSpPr>
          <p:nvPr>
            <p:ph idx="1"/>
          </p:nvPr>
        </p:nvSpPr>
        <p:spPr>
          <a:xfrm>
            <a:off x="381000" y="1548882"/>
            <a:ext cx="6346371" cy="5113175"/>
          </a:xfrm>
        </p:spPr>
        <p:txBody>
          <a:bodyPr>
            <a:normAutofit fontScale="92500" lnSpcReduction="10000"/>
          </a:bodyPr>
          <a:lstStyle/>
          <a:p>
            <a:r>
              <a:rPr lang="en-US" dirty="0"/>
              <a:t>Jennifer Kent, Executive Director</a:t>
            </a:r>
          </a:p>
          <a:p>
            <a:pPr marL="274320" lvl="1" indent="0">
              <a:buNone/>
            </a:pPr>
            <a:r>
              <a:rPr lang="en-US" dirty="0">
                <a:solidFill>
                  <a:schemeClr val="accent1">
                    <a:lumMod val="50000"/>
                  </a:schemeClr>
                </a:solidFill>
                <a:hlinkClick r:id="rId3">
                  <a:extLst>
                    <a:ext uri="{A12FA001-AC4F-418D-AE19-62706E023703}">
                      <ahyp:hlinkClr xmlns:ahyp="http://schemas.microsoft.com/office/drawing/2018/hyperlinkcolor" val="tx"/>
                    </a:ext>
                  </a:extLst>
                </a:hlinkClick>
              </a:rPr>
              <a:t> jkent@meabt.org</a:t>
            </a:r>
            <a:r>
              <a:rPr lang="en-US" dirty="0">
                <a:solidFill>
                  <a:schemeClr val="accent1">
                    <a:lumMod val="50000"/>
                  </a:schemeClr>
                </a:solidFill>
              </a:rPr>
              <a:t> </a:t>
            </a:r>
            <a:r>
              <a:rPr lang="en-US" sz="1700" dirty="0">
                <a:latin typeface="Arial" panose="020B0604020202020204" pitchFamily="34" charset="0"/>
                <a:cs typeface="Arial" panose="020B0604020202020204" pitchFamily="34" charset="0"/>
              </a:rPr>
              <a:t>(207) 622-4418 ext. 2238</a:t>
            </a:r>
          </a:p>
          <a:p>
            <a:pPr lvl="1"/>
            <a:endParaRPr lang="en-US" dirty="0"/>
          </a:p>
          <a:p>
            <a:r>
              <a:rPr lang="en-US" dirty="0"/>
              <a:t>Sharon Beaulieu, Benefits Manager</a:t>
            </a:r>
          </a:p>
          <a:p>
            <a:pPr marL="274320" lvl="1" indent="0">
              <a:buNone/>
            </a:pPr>
            <a:r>
              <a:rPr lang="en-US" dirty="0">
                <a:solidFill>
                  <a:schemeClr val="accent1">
                    <a:lumMod val="50000"/>
                  </a:schemeClr>
                </a:solidFill>
                <a:hlinkClick r:id="rId4">
                  <a:extLst>
                    <a:ext uri="{A12FA001-AC4F-418D-AE19-62706E023703}">
                      <ahyp:hlinkClr xmlns:ahyp="http://schemas.microsoft.com/office/drawing/2018/hyperlinkcolor" val="tx"/>
                    </a:ext>
                  </a:extLst>
                </a:hlinkClick>
              </a:rPr>
              <a:t> sbeaulieu@meabt.org</a:t>
            </a:r>
            <a:r>
              <a:rPr lang="en-US" dirty="0">
                <a:solidFill>
                  <a:schemeClr val="accent1">
                    <a:lumMod val="50000"/>
                  </a:schemeClr>
                </a:solidFill>
              </a:rPr>
              <a:t> </a:t>
            </a:r>
            <a:r>
              <a:rPr lang="en-US" sz="1700" dirty="0">
                <a:latin typeface="Arial" panose="020B0604020202020204" pitchFamily="34" charset="0"/>
                <a:cs typeface="Arial" panose="020B0604020202020204" pitchFamily="34" charset="0"/>
              </a:rPr>
              <a:t>(207) 622-4418 ext. 2207</a:t>
            </a:r>
          </a:p>
          <a:p>
            <a:pPr lvl="1"/>
            <a:endParaRPr lang="en-US" dirty="0"/>
          </a:p>
          <a:p>
            <a:r>
              <a:rPr lang="en-US" dirty="0"/>
              <a:t>Lynn Aceto, Field Account Manager</a:t>
            </a:r>
          </a:p>
          <a:p>
            <a:pPr marL="274320" lvl="1" indent="0">
              <a:buNone/>
            </a:pPr>
            <a:r>
              <a:rPr lang="en-US" dirty="0">
                <a:solidFill>
                  <a:schemeClr val="accent1">
                    <a:lumMod val="50000"/>
                  </a:schemeClr>
                </a:solidFill>
                <a:hlinkClick r:id="rId5">
                  <a:extLst>
                    <a:ext uri="{A12FA001-AC4F-418D-AE19-62706E023703}">
                      <ahyp:hlinkClr xmlns:ahyp="http://schemas.microsoft.com/office/drawing/2018/hyperlinkcolor" val="tx"/>
                    </a:ext>
                  </a:extLst>
                </a:hlinkClick>
              </a:rPr>
              <a:t> laceto@meabt.org</a:t>
            </a:r>
            <a:r>
              <a:rPr lang="en-US" dirty="0">
                <a:solidFill>
                  <a:schemeClr val="accent1">
                    <a:lumMod val="50000"/>
                  </a:schemeClr>
                </a:solidFill>
              </a:rPr>
              <a:t> </a:t>
            </a:r>
            <a:r>
              <a:rPr lang="en-US" sz="1700" dirty="0">
                <a:latin typeface="Arial" panose="020B0604020202020204" pitchFamily="34" charset="0"/>
                <a:cs typeface="Arial" panose="020B0604020202020204" pitchFamily="34" charset="0"/>
              </a:rPr>
              <a:t>(207) 622-4418 ext. 2507</a:t>
            </a:r>
          </a:p>
          <a:p>
            <a:pPr marL="457200" lvl="1" indent="0">
              <a:buNone/>
            </a:pPr>
            <a:endParaRPr lang="en-US" dirty="0"/>
          </a:p>
          <a:p>
            <a:r>
              <a:rPr lang="en-US" dirty="0"/>
              <a:t>Michael Booth, Wellness Director</a:t>
            </a:r>
          </a:p>
          <a:p>
            <a:pPr marL="274320" lvl="1" indent="0">
              <a:buNone/>
            </a:pPr>
            <a:r>
              <a:rPr lang="en-US" dirty="0">
                <a:solidFill>
                  <a:schemeClr val="accent1">
                    <a:lumMod val="50000"/>
                  </a:schemeClr>
                </a:solidFill>
                <a:hlinkClick r:id="rId6">
                  <a:extLst>
                    <a:ext uri="{A12FA001-AC4F-418D-AE19-62706E023703}">
                      <ahyp:hlinkClr xmlns:ahyp="http://schemas.microsoft.com/office/drawing/2018/hyperlinkcolor" val="tx"/>
                    </a:ext>
                  </a:extLst>
                </a:hlinkClick>
              </a:rPr>
              <a:t> mbooth@meabt.org</a:t>
            </a:r>
            <a:r>
              <a:rPr lang="en-US" dirty="0">
                <a:solidFill>
                  <a:schemeClr val="accent1">
                    <a:lumMod val="50000"/>
                  </a:schemeClr>
                </a:solidFill>
              </a:rPr>
              <a:t> </a:t>
            </a:r>
            <a:r>
              <a:rPr lang="en-US" sz="1700" dirty="0">
                <a:latin typeface="Arial" panose="020B0604020202020204" pitchFamily="34" charset="0"/>
                <a:cs typeface="Arial" panose="020B0604020202020204" pitchFamily="34" charset="0"/>
              </a:rPr>
              <a:t>(207) 622-4418 ext. 2510</a:t>
            </a:r>
          </a:p>
          <a:p>
            <a:pPr lvl="1"/>
            <a:endParaRPr lang="en-US" dirty="0"/>
          </a:p>
          <a:p>
            <a:r>
              <a:rPr lang="en-US" dirty="0"/>
              <a:t>Patty Whitcomb, Anthem BC/BS, Account Specialist</a:t>
            </a:r>
          </a:p>
          <a:p>
            <a:pPr marL="274320" lvl="1" indent="0">
              <a:buNone/>
            </a:pPr>
            <a:r>
              <a:rPr lang="en-US" dirty="0">
                <a:solidFill>
                  <a:schemeClr val="accent1">
                    <a:lumMod val="50000"/>
                  </a:schemeClr>
                </a:solidFill>
                <a:hlinkClick r:id="rId7">
                  <a:extLst>
                    <a:ext uri="{A12FA001-AC4F-418D-AE19-62706E023703}">
                      <ahyp:hlinkClr xmlns:ahyp="http://schemas.microsoft.com/office/drawing/2018/hyperlinkcolor" val="tx"/>
                    </a:ext>
                  </a:extLst>
                </a:hlinkClick>
              </a:rPr>
              <a:t> patty.Whitcomb@anthem.com</a:t>
            </a:r>
            <a:r>
              <a:rPr lang="en-US" dirty="0">
                <a:solidFill>
                  <a:schemeClr val="accent1">
                    <a:lumMod val="50000"/>
                  </a:schemeClr>
                </a:solidFill>
              </a:rPr>
              <a:t> </a:t>
            </a:r>
            <a:r>
              <a:rPr lang="en-US" sz="1700" dirty="0">
                <a:latin typeface="Arial" panose="020B0604020202020204" pitchFamily="34" charset="0"/>
                <a:cs typeface="Arial" panose="020B0604020202020204" pitchFamily="34" charset="0"/>
              </a:rPr>
              <a:t>(207) 822-7556</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544669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61683B-3184-49C8-8CA6-8FAE8CF74A8E}"/>
              </a:ext>
            </a:extLst>
          </p:cNvPr>
          <p:cNvSpPr>
            <a:spLocks noGrp="1"/>
          </p:cNvSpPr>
          <p:nvPr>
            <p:ph type="title"/>
          </p:nvPr>
        </p:nvSpPr>
        <p:spPr>
          <a:xfrm>
            <a:off x="1333502" y="609600"/>
            <a:ext cx="9172954" cy="1320800"/>
          </a:xfrm>
        </p:spPr>
        <p:txBody>
          <a:bodyPr>
            <a:normAutofit/>
          </a:bodyPr>
          <a:lstStyle/>
          <a:p>
            <a:r>
              <a:rPr lang="en-US" b="1" u="sng" dirty="0">
                <a:latin typeface="Arial" panose="020B0604020202020204" pitchFamily="34" charset="0"/>
                <a:cs typeface="Arial" panose="020B0604020202020204" pitchFamily="34" charset="0"/>
              </a:rPr>
              <a:t>What does the MEA Benefits Trust Do?</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EE3BAC2D-F5E5-4849-B867-5125CFFCA59D}"/>
              </a:ext>
            </a:extLst>
          </p:cNvPr>
          <p:cNvSpPr>
            <a:spLocks noGrp="1"/>
          </p:cNvSpPr>
          <p:nvPr>
            <p:ph idx="1"/>
          </p:nvPr>
        </p:nvSpPr>
        <p:spPr>
          <a:xfrm>
            <a:off x="1333502" y="2160589"/>
            <a:ext cx="8596668" cy="3880773"/>
          </a:xfrm>
        </p:spPr>
        <p:txBody>
          <a:bodyPr>
            <a:normAutofit/>
          </a:bodyPr>
          <a:lstStyle/>
          <a:p>
            <a:pPr>
              <a:lnSpc>
                <a:spcPct val="90000"/>
              </a:lnSpc>
            </a:pPr>
            <a:r>
              <a:rPr lang="en-US" dirty="0">
                <a:latin typeface="Arial" panose="020B0604020202020204" pitchFamily="34" charset="0"/>
                <a:cs typeface="Arial" panose="020B0604020202020204" pitchFamily="34" charset="0"/>
              </a:rPr>
              <a:t>The MEA Benefits Trust manages your medical, pharmacy and vision plans as well as the wellness program</a:t>
            </a:r>
            <a:endParaRPr lang="en-US">
              <a:latin typeface="Arial" panose="020B0604020202020204" pitchFamily="34" charset="0"/>
              <a:cs typeface="Arial" panose="020B0604020202020204" pitchFamily="34" charset="0"/>
            </a:endParaRPr>
          </a:p>
          <a:p>
            <a:pPr>
              <a:lnSpc>
                <a:spcPct val="90000"/>
              </a:lnSpc>
            </a:pPr>
            <a:r>
              <a:rPr lang="en-US" dirty="0">
                <a:latin typeface="Arial" panose="020B0604020202020204" pitchFamily="34" charset="0"/>
                <a:cs typeface="Arial" panose="020B0604020202020204" pitchFamily="34" charset="0"/>
              </a:rPr>
              <a:t>We are not the MEA nor are we Anthem</a:t>
            </a:r>
            <a:endParaRPr lang="en-US">
              <a:latin typeface="Arial" panose="020B0604020202020204" pitchFamily="34" charset="0"/>
              <a:cs typeface="Arial" panose="020B0604020202020204" pitchFamily="34" charset="0"/>
            </a:endParaRPr>
          </a:p>
          <a:p>
            <a:pPr>
              <a:lnSpc>
                <a:spcPct val="90000"/>
              </a:lnSpc>
              <a:spcAft>
                <a:spcPts val="600"/>
              </a:spcAft>
            </a:pPr>
            <a:r>
              <a:rPr lang="en-US" dirty="0">
                <a:latin typeface="Arial" panose="020B0604020202020204" pitchFamily="34" charset="0"/>
                <a:cs typeface="Arial" panose="020B0604020202020204" pitchFamily="34" charset="0"/>
              </a:rPr>
              <a:t>We are responsible for representing all our members:</a:t>
            </a:r>
            <a:endParaRPr lang="en-US">
              <a:latin typeface="Arial" panose="020B0604020202020204" pitchFamily="34" charset="0"/>
              <a:cs typeface="Arial" panose="020B0604020202020204" pitchFamily="34" charset="0"/>
            </a:endParaRPr>
          </a:p>
          <a:p>
            <a:pPr lvl="1">
              <a:lnSpc>
                <a:spcPct val="90000"/>
              </a:lnSpc>
            </a:pPr>
            <a:r>
              <a:rPr lang="en-US" dirty="0">
                <a:latin typeface="Arial" panose="020B0604020202020204" pitchFamily="34" charset="0"/>
                <a:cs typeface="Arial" panose="020B0604020202020204" pitchFamily="34" charset="0"/>
              </a:rPr>
              <a:t>Negotiating the insurance plans with the carrier to ensure we are offering the highest level of benefits at the most appropriate price</a:t>
            </a:r>
            <a:endParaRPr lang="en-US">
              <a:latin typeface="Arial" panose="020B0604020202020204" pitchFamily="34" charset="0"/>
              <a:cs typeface="Arial" panose="020B0604020202020204" pitchFamily="34" charset="0"/>
            </a:endParaRPr>
          </a:p>
          <a:p>
            <a:pPr lvl="1">
              <a:lnSpc>
                <a:spcPct val="90000"/>
              </a:lnSpc>
            </a:pPr>
            <a:r>
              <a:rPr lang="en-US" dirty="0">
                <a:latin typeface="Arial" panose="020B0604020202020204" pitchFamily="34" charset="0"/>
                <a:cs typeface="Arial" panose="020B0604020202020204" pitchFamily="34" charset="0"/>
              </a:rPr>
              <a:t>Responsible for benefit changes within the plans and new program offerings</a:t>
            </a:r>
            <a:endParaRPr lang="en-US">
              <a:latin typeface="Arial" panose="020B0604020202020204" pitchFamily="34" charset="0"/>
              <a:cs typeface="Arial" panose="020B0604020202020204" pitchFamily="34" charset="0"/>
            </a:endParaRPr>
          </a:p>
          <a:p>
            <a:pPr lvl="1">
              <a:lnSpc>
                <a:spcPct val="90000"/>
              </a:lnSpc>
            </a:pPr>
            <a:r>
              <a:rPr lang="en-US" dirty="0">
                <a:latin typeface="Arial" panose="020B0604020202020204" pitchFamily="34" charset="0"/>
                <a:cs typeface="Arial" panose="020B0604020202020204" pitchFamily="34" charset="0"/>
              </a:rPr>
              <a:t>Support the school district business offices with eligibility, rating and benefit questions</a:t>
            </a:r>
            <a:endParaRPr lang="en-US">
              <a:latin typeface="Arial" panose="020B0604020202020204" pitchFamily="34" charset="0"/>
              <a:cs typeface="Arial" panose="020B0604020202020204" pitchFamily="34" charset="0"/>
            </a:endParaRPr>
          </a:p>
          <a:p>
            <a:pPr lvl="1">
              <a:lnSpc>
                <a:spcPct val="90000"/>
              </a:lnSpc>
            </a:pPr>
            <a:r>
              <a:rPr lang="en-US" dirty="0">
                <a:latin typeface="Arial" panose="020B0604020202020204" pitchFamily="34" charset="0"/>
                <a:cs typeface="Arial" panose="020B0604020202020204" pitchFamily="34" charset="0"/>
              </a:rPr>
              <a:t>Attend meetings to educate and promote the plans</a:t>
            </a:r>
            <a:endParaRPr lang="en-US">
              <a:latin typeface="Arial" panose="020B0604020202020204" pitchFamily="34" charset="0"/>
              <a:cs typeface="Arial" panose="020B0604020202020204" pitchFamily="34" charset="0"/>
            </a:endParaRPr>
          </a:p>
          <a:p>
            <a:pPr lvl="1">
              <a:lnSpc>
                <a:spcPct val="90000"/>
              </a:lnSpc>
            </a:pPr>
            <a:r>
              <a:rPr lang="en-US" dirty="0">
                <a:latin typeface="Arial" panose="020B0604020202020204" pitchFamily="34" charset="0"/>
                <a:cs typeface="Arial" panose="020B0604020202020204" pitchFamily="34" charset="0"/>
              </a:rPr>
              <a:t>Educate and promote the Personify Health wellbeing program</a:t>
            </a:r>
            <a:endParaRPr lang="en-US">
              <a:latin typeface="Arial" panose="020B0604020202020204" pitchFamily="34" charset="0"/>
              <a:cs typeface="Arial" panose="020B0604020202020204" pitchFamily="34" charset="0"/>
            </a:endParaRPr>
          </a:p>
          <a:p>
            <a:pPr lvl="1">
              <a:lnSpc>
                <a:spcPct val="90000"/>
              </a:lnSpc>
            </a:pPr>
            <a:r>
              <a:rPr lang="en-US" dirty="0">
                <a:latin typeface="Arial" panose="020B0604020202020204" pitchFamily="34" charset="0"/>
                <a:cs typeface="Arial" panose="020B0604020202020204" pitchFamily="34" charset="0"/>
              </a:rPr>
              <a:t>Support members with complex benefit and/or retirement inquiries</a:t>
            </a:r>
            <a:endParaRPr lang="en-US">
              <a:latin typeface="Arial" panose="020B0604020202020204" pitchFamily="34" charset="0"/>
              <a:cs typeface="Arial" panose="020B0604020202020204" pitchFamily="34" charset="0"/>
            </a:endParaRPr>
          </a:p>
          <a:p>
            <a:pPr marL="457200" lvl="1" indent="0">
              <a:lnSpc>
                <a:spcPct val="90000"/>
              </a:lnSpc>
              <a:buNone/>
            </a:pPr>
            <a:endParaRPr lang="en-US"/>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596619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68B94-AE3F-41DD-9F11-D9B52380F984}"/>
              </a:ext>
            </a:extLst>
          </p:cNvPr>
          <p:cNvSpPr>
            <a:spLocks noGrp="1"/>
          </p:cNvSpPr>
          <p:nvPr>
            <p:ph type="title"/>
          </p:nvPr>
        </p:nvSpPr>
        <p:spPr>
          <a:xfrm>
            <a:off x="677306" y="215987"/>
            <a:ext cx="9875520" cy="1069888"/>
          </a:xfrm>
        </p:spPr>
        <p:txBody>
          <a:bodyPr>
            <a:normAutofit/>
          </a:bodyPr>
          <a:lstStyle/>
          <a:p>
            <a:r>
              <a:rPr lang="en-US" sz="3600" b="1" dirty="0">
                <a:solidFill>
                  <a:schemeClr val="accent6"/>
                </a:solidFill>
                <a:latin typeface="Arial" panose="020B0604020202020204" pitchFamily="34" charset="0"/>
                <a:cs typeface="Arial" panose="020B0604020202020204" pitchFamily="34" charset="0"/>
              </a:rPr>
              <a:t>Check out our website:  </a:t>
            </a:r>
            <a:r>
              <a:rPr lang="en-US" sz="3600" dirty="0">
                <a:solidFill>
                  <a:schemeClr val="tx1"/>
                </a:solidFill>
                <a:latin typeface="Arial" panose="020B0604020202020204" pitchFamily="34" charset="0"/>
                <a:cs typeface="Arial" panose="020B0604020202020204" pitchFamily="34" charset="0"/>
              </a:rPr>
              <a:t>www.meabt.org</a:t>
            </a:r>
          </a:p>
        </p:txBody>
      </p:sp>
      <p:pic>
        <p:nvPicPr>
          <p:cNvPr id="4" name="Picture 3">
            <a:extLst>
              <a:ext uri="{FF2B5EF4-FFF2-40B4-BE49-F238E27FC236}">
                <a16:creationId xmlns:a16="http://schemas.microsoft.com/office/drawing/2014/main" id="{CBB20A6B-A980-A4F8-75FD-71637FD836E8}"/>
              </a:ext>
            </a:extLst>
          </p:cNvPr>
          <p:cNvPicPr>
            <a:picLocks noChangeAspect="1"/>
          </p:cNvPicPr>
          <p:nvPr/>
        </p:nvPicPr>
        <p:blipFill>
          <a:blip r:embed="rId2"/>
          <a:stretch>
            <a:fillRect/>
          </a:stretch>
        </p:blipFill>
        <p:spPr>
          <a:xfrm>
            <a:off x="0" y="1127449"/>
            <a:ext cx="12192000" cy="4603102"/>
          </a:xfrm>
          <a:prstGeom prst="rect">
            <a:avLst/>
          </a:prstGeom>
        </p:spPr>
      </p:pic>
      <p:sp>
        <p:nvSpPr>
          <p:cNvPr id="3" name="TextBox 2">
            <a:extLst>
              <a:ext uri="{FF2B5EF4-FFF2-40B4-BE49-F238E27FC236}">
                <a16:creationId xmlns:a16="http://schemas.microsoft.com/office/drawing/2014/main" id="{5C8F1A16-3D07-EDDB-C50D-269FE5459E14}"/>
              </a:ext>
            </a:extLst>
          </p:cNvPr>
          <p:cNvSpPr txBox="1"/>
          <p:nvPr/>
        </p:nvSpPr>
        <p:spPr>
          <a:xfrm>
            <a:off x="1145309" y="4313382"/>
            <a:ext cx="1459346" cy="338554"/>
          </a:xfrm>
          <a:prstGeom prst="rect">
            <a:avLst/>
          </a:prstGeom>
          <a:noFill/>
        </p:spPr>
        <p:txBody>
          <a:bodyPr wrap="square" rtlCol="0">
            <a:spAutoFit/>
          </a:bodyPr>
          <a:lstStyle/>
          <a:p>
            <a:r>
              <a:rPr lang="en-US" sz="1600" dirty="0">
                <a:latin typeface="ADLaM Display" panose="02010000000000000000" pitchFamily="2" charset="0"/>
                <a:ea typeface="ADLaM Display" panose="02010000000000000000" pitchFamily="2" charset="0"/>
                <a:cs typeface="ADLaM Display" panose="02010000000000000000" pitchFamily="2" charset="0"/>
              </a:rPr>
              <a:t>RETIREMENT</a:t>
            </a:r>
          </a:p>
        </p:txBody>
      </p:sp>
    </p:spTree>
    <p:extLst>
      <p:ext uri="{BB962C8B-B14F-4D97-AF65-F5344CB8AC3E}">
        <p14:creationId xmlns:p14="http://schemas.microsoft.com/office/powerpoint/2010/main" val="724946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6016B-AD18-AB1E-6F7B-746BE9B5CBB8}"/>
              </a:ext>
            </a:extLst>
          </p:cNvPr>
          <p:cNvSpPr>
            <a:spLocks noGrp="1"/>
          </p:cNvSpPr>
          <p:nvPr>
            <p:ph type="title"/>
          </p:nvPr>
        </p:nvSpPr>
        <p:spPr>
          <a:xfrm>
            <a:off x="146982" y="609600"/>
            <a:ext cx="8596668" cy="1320800"/>
          </a:xfrm>
        </p:spPr>
        <p:txBody>
          <a:bodyPr/>
          <a:lstStyle/>
          <a:p>
            <a:pPr algn="ctr"/>
            <a:r>
              <a:rPr lang="en-US" b="1" u="sng" dirty="0">
                <a:solidFill>
                  <a:schemeClr val="accent6"/>
                </a:solidFill>
                <a:latin typeface="Arial" panose="020B0604020202020204" pitchFamily="34" charset="0"/>
                <a:cs typeface="Arial" panose="020B0604020202020204" pitchFamily="34" charset="0"/>
              </a:rPr>
              <a:t>Renewal July 1, 2026 – June 30, 2027</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B28F2EC-3951-533C-0502-12297A160BBA}"/>
              </a:ext>
            </a:extLst>
          </p:cNvPr>
          <p:cNvSpPr>
            <a:spLocks noGrp="1"/>
          </p:cNvSpPr>
          <p:nvPr>
            <p:ph idx="1"/>
          </p:nvPr>
        </p:nvSpPr>
        <p:spPr>
          <a:xfrm>
            <a:off x="268148" y="1548476"/>
            <a:ext cx="9985724" cy="4290349"/>
          </a:xfrm>
        </p:spPr>
        <p:txBody>
          <a:bodyPr>
            <a:normAutofit/>
          </a:bodyPr>
          <a:lstStyle/>
          <a:p>
            <a:r>
              <a:rPr lang="en-US" dirty="0">
                <a:latin typeface="Arial" panose="020B0604020202020204" pitchFamily="34" charset="0"/>
                <a:cs typeface="Arial" panose="020B0604020202020204" pitchFamily="34" charset="0"/>
              </a:rPr>
              <a:t>Medical and pharmacy cost trends continue to be the primary drivers of health insurance renewals.</a:t>
            </a:r>
          </a:p>
          <a:p>
            <a:r>
              <a:rPr lang="en-US" dirty="0">
                <a:latin typeface="Arial" panose="020B0604020202020204" pitchFamily="34" charset="0"/>
                <a:cs typeface="Arial" panose="020B0604020202020204" pitchFamily="34" charset="0"/>
              </a:rPr>
              <a:t>The Trust implemented targeted plan benefit changes to offset a portion of the required premium increase.</a:t>
            </a:r>
          </a:p>
          <a:p>
            <a:r>
              <a:rPr lang="en-US" dirty="0">
                <a:latin typeface="Arial" panose="020B0604020202020204" pitchFamily="34" charset="0"/>
                <a:cs typeface="Arial" panose="020B0604020202020204" pitchFamily="34" charset="0"/>
              </a:rPr>
              <a:t>The Trust again used saving achieved in prior years from reduced claims experience to further reduce the underlying increase to an average of 7.5%</a:t>
            </a:r>
          </a:p>
          <a:p>
            <a:r>
              <a:rPr lang="en-US" dirty="0">
                <a:latin typeface="Arial" panose="020B0604020202020204" pitchFamily="34" charset="0"/>
                <a:cs typeface="Arial" panose="020B0604020202020204" pitchFamily="34" charset="0"/>
              </a:rPr>
              <a:t>For the July 1, 2026, plan year, the Board of Trustees voted to set:</a:t>
            </a:r>
          </a:p>
          <a:p>
            <a:pPr lvl="1"/>
            <a:r>
              <a:rPr lang="en-US" dirty="0">
                <a:latin typeface="Arial" panose="020B0604020202020204" pitchFamily="34" charset="0"/>
                <a:cs typeface="Arial" panose="020B0604020202020204" pitchFamily="34" charset="0"/>
              </a:rPr>
              <a:t>Minimum rate increase:  3.0%</a:t>
            </a:r>
          </a:p>
          <a:p>
            <a:pPr lvl="1"/>
            <a:r>
              <a:rPr lang="en-US" dirty="0">
                <a:latin typeface="Arial" panose="020B0604020202020204" pitchFamily="34" charset="0"/>
                <a:cs typeface="Arial" panose="020B0604020202020204" pitchFamily="34" charset="0"/>
              </a:rPr>
              <a:t>Maximum rate increase:  11.5%</a:t>
            </a:r>
          </a:p>
          <a:p>
            <a:pPr lvl="1"/>
            <a:r>
              <a:rPr lang="en-US" dirty="0">
                <a:latin typeface="Arial" panose="020B0604020202020204" pitchFamily="34" charset="0"/>
                <a:cs typeface="Arial" panose="020B0604020202020204" pitchFamily="34" charset="0"/>
              </a:rPr>
              <a:t>Community Rate:  7.5%</a:t>
            </a:r>
          </a:p>
          <a:p>
            <a:r>
              <a:rPr lang="en-US" dirty="0">
                <a:latin typeface="Arial" panose="020B0604020202020204" pitchFamily="34" charset="0"/>
                <a:cs typeface="Arial" panose="020B0604020202020204" pitchFamily="34" charset="0"/>
              </a:rPr>
              <a:t>Rate increase emails were sent to all districts on Friday, March 27</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4757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288B6C-6570-A231-FC1D-32F3A65AE64F}"/>
              </a:ext>
            </a:extLst>
          </p:cNvPr>
          <p:cNvSpPr>
            <a:spLocks noGrp="1"/>
          </p:cNvSpPr>
          <p:nvPr>
            <p:ph idx="1"/>
          </p:nvPr>
        </p:nvSpPr>
        <p:spPr>
          <a:xfrm>
            <a:off x="677334" y="1913701"/>
            <a:ext cx="8596668" cy="3880773"/>
          </a:xfrm>
        </p:spPr>
        <p:txBody>
          <a:bodyPr>
            <a:normAutofit/>
          </a:bodyPr>
          <a:lstStyle/>
          <a:p>
            <a:r>
              <a:rPr lang="en-US" b="1" dirty="0"/>
              <a:t>MEA Choice Plus, MEA Choice Plus Value Plan &amp; All MEA Standard Plans</a:t>
            </a:r>
          </a:p>
          <a:p>
            <a:pPr lvl="1">
              <a:spcAft>
                <a:spcPts val="600"/>
              </a:spcAft>
            </a:pPr>
            <a:r>
              <a:rPr lang="en-US" dirty="0"/>
              <a:t>No visit limit for chiropractic physical manipulations</a:t>
            </a:r>
          </a:p>
          <a:p>
            <a:pPr lvl="1">
              <a:spcAft>
                <a:spcPts val="600"/>
              </a:spcAft>
            </a:pPr>
            <a:r>
              <a:rPr lang="en-US" dirty="0"/>
              <a:t>Total out-of-pocket cost limit will increase from $9,200 to $10,600 per member</a:t>
            </a:r>
          </a:p>
          <a:p>
            <a:pPr lvl="1">
              <a:spcAft>
                <a:spcPts val="600"/>
              </a:spcAft>
            </a:pPr>
            <a:r>
              <a:rPr lang="en-US" dirty="0"/>
              <a:t>The Emergency Room benefit will change from a $</a:t>
            </a:r>
            <a:r>
              <a:rPr lang="en-US" dirty="0">
                <a:cs typeface="Arial" panose="020B0604020202020204" pitchFamily="34" charset="0"/>
              </a:rPr>
              <a:t>300 copayment to coverage with coinsurance after you meet your deductible. </a:t>
            </a:r>
          </a:p>
          <a:p>
            <a:pPr lvl="1">
              <a:spcAft>
                <a:spcPts val="600"/>
              </a:spcAft>
            </a:pPr>
            <a:r>
              <a:rPr lang="en-US" b="1" dirty="0" err="1">
                <a:cs typeface="Arial" panose="020B0604020202020204" pitchFamily="34" charset="0"/>
              </a:rPr>
              <a:t>SmartShopper</a:t>
            </a:r>
            <a:r>
              <a:rPr lang="en-US" b="1" dirty="0">
                <a:cs typeface="Arial" panose="020B0604020202020204" pitchFamily="34" charset="0"/>
              </a:rPr>
              <a:t>:</a:t>
            </a:r>
            <a:r>
              <a:rPr lang="en-US" dirty="0">
                <a:cs typeface="Arial" panose="020B0604020202020204" pitchFamily="34" charset="0"/>
              </a:rPr>
              <a:t>  A new savings and rewards program which allows members to compare care locations in their plan’s network for over 100 medical procedures and tests.  </a:t>
            </a:r>
          </a:p>
          <a:p>
            <a:pPr lvl="2">
              <a:spcAft>
                <a:spcPts val="600"/>
              </a:spcAft>
            </a:pPr>
            <a:r>
              <a:rPr lang="en-US" sz="1600" dirty="0">
                <a:cs typeface="Arial" panose="020B0604020202020204" pitchFamily="34" charset="0"/>
              </a:rPr>
              <a:t>If the member chooses a high-value, reward-eligible location for care, SmartShopper will send the member a cash reward.  Rewards vary by procedure and are between $25 - $1,000.</a:t>
            </a:r>
          </a:p>
          <a:p>
            <a:pPr lvl="1"/>
            <a:endParaRPr lang="en-US" dirty="0"/>
          </a:p>
          <a:p>
            <a:pPr lvl="1"/>
            <a:endParaRPr lang="en-US" dirty="0"/>
          </a:p>
          <a:p>
            <a:pPr lvl="1"/>
            <a:endParaRPr lang="en-US" dirty="0"/>
          </a:p>
        </p:txBody>
      </p:sp>
      <p:sp>
        <p:nvSpPr>
          <p:cNvPr id="4" name="Title 1">
            <a:extLst>
              <a:ext uri="{FF2B5EF4-FFF2-40B4-BE49-F238E27FC236}">
                <a16:creationId xmlns:a16="http://schemas.microsoft.com/office/drawing/2014/main" id="{8E73B29F-C40B-2C03-EF61-E58D3160287E}"/>
              </a:ext>
            </a:extLst>
          </p:cNvPr>
          <p:cNvSpPr>
            <a:spLocks noGrp="1"/>
          </p:cNvSpPr>
          <p:nvPr>
            <p:ph type="title"/>
          </p:nvPr>
        </p:nvSpPr>
        <p:spPr>
          <a:xfrm>
            <a:off x="677863" y="609600"/>
            <a:ext cx="8596312" cy="1320800"/>
          </a:xfrm>
        </p:spPr>
        <p:txBody>
          <a:bodyPr wrap="square">
            <a:spAutoFit/>
          </a:bodyPr>
          <a:lstStyle/>
          <a:p>
            <a:pPr>
              <a:tabLst>
                <a:tab pos="173038" algn="l"/>
              </a:tabLst>
            </a:pPr>
            <a:r>
              <a:rPr lang="en-US" sz="3600" b="1" u="sng" dirty="0">
                <a:solidFill>
                  <a:schemeClr val="accent6"/>
                </a:solidFill>
                <a:latin typeface="Arial" panose="020B0604020202020204" pitchFamily="34" charset="0"/>
                <a:cs typeface="Arial" panose="020B0604020202020204" pitchFamily="34" charset="0"/>
              </a:rPr>
              <a:t>July 1, 2026 Plan Benefit Changes   </a:t>
            </a:r>
            <a:br>
              <a:rPr lang="en-US" sz="3600" b="1" u="sng" dirty="0">
                <a:solidFill>
                  <a:schemeClr val="accent6"/>
                </a:solidFill>
                <a:latin typeface="Arial" panose="020B0604020202020204" pitchFamily="34" charset="0"/>
                <a:cs typeface="Arial" panose="020B0604020202020204" pitchFamily="34" charset="0"/>
              </a:rPr>
            </a:br>
            <a:endParaRPr lang="en-US" sz="3600" b="1" u="sng"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3995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0E86D-5091-B9F6-2B3D-08C05448FC31}"/>
              </a:ext>
            </a:extLst>
          </p:cNvPr>
          <p:cNvSpPr>
            <a:spLocks noGrp="1"/>
          </p:cNvSpPr>
          <p:nvPr>
            <p:ph type="title"/>
          </p:nvPr>
        </p:nvSpPr>
        <p:spPr>
          <a:xfrm>
            <a:off x="677334" y="152400"/>
            <a:ext cx="8596668" cy="1320800"/>
          </a:xfrm>
        </p:spPr>
        <p:txBody>
          <a:bodyPr>
            <a:normAutofit/>
          </a:bodyPr>
          <a:lstStyle/>
          <a:p>
            <a:pPr algn="ctr"/>
            <a:r>
              <a:rPr lang="en-US" b="1" u="sng" dirty="0">
                <a:solidFill>
                  <a:schemeClr val="accent6"/>
                </a:solidFill>
                <a:latin typeface="Arial" panose="020B0604020202020204" pitchFamily="34" charset="0"/>
                <a:cs typeface="Arial" panose="020B0604020202020204" pitchFamily="34" charset="0"/>
              </a:rPr>
              <a:t>SmartShopper</a:t>
            </a:r>
          </a:p>
        </p:txBody>
      </p:sp>
      <p:pic>
        <p:nvPicPr>
          <p:cNvPr id="5" name="Content Placeholder 4">
            <a:extLst>
              <a:ext uri="{FF2B5EF4-FFF2-40B4-BE49-F238E27FC236}">
                <a16:creationId xmlns:a16="http://schemas.microsoft.com/office/drawing/2014/main" id="{20605D9A-E764-1970-0A04-CDBBBD78A104}"/>
              </a:ext>
            </a:extLst>
          </p:cNvPr>
          <p:cNvPicPr>
            <a:picLocks noGrp="1" noChangeAspect="1"/>
          </p:cNvPicPr>
          <p:nvPr>
            <p:ph idx="1"/>
          </p:nvPr>
        </p:nvPicPr>
        <p:blipFill>
          <a:blip r:embed="rId2"/>
          <a:stretch>
            <a:fillRect/>
          </a:stretch>
        </p:blipFill>
        <p:spPr>
          <a:xfrm>
            <a:off x="2057400" y="897170"/>
            <a:ext cx="5410981" cy="5723086"/>
          </a:xfrm>
          <a:prstGeom prst="rect">
            <a:avLst/>
          </a:prstGeom>
        </p:spPr>
      </p:pic>
    </p:spTree>
    <p:extLst>
      <p:ext uri="{BB962C8B-B14F-4D97-AF65-F5344CB8AC3E}">
        <p14:creationId xmlns:p14="http://schemas.microsoft.com/office/powerpoint/2010/main" val="1681409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09F854-A60C-4C2C-989C-BA0C93904832}"/>
              </a:ext>
            </a:extLst>
          </p:cNvPr>
          <p:cNvSpPr>
            <a:spLocks noGrp="1"/>
          </p:cNvSpPr>
          <p:nvPr>
            <p:ph type="title"/>
          </p:nvPr>
        </p:nvSpPr>
        <p:spPr>
          <a:xfrm>
            <a:off x="1333502" y="609600"/>
            <a:ext cx="8596668" cy="1320800"/>
          </a:xfrm>
        </p:spPr>
        <p:txBody>
          <a:bodyPr>
            <a:normAutofit/>
          </a:bodyPr>
          <a:lstStyle/>
          <a:p>
            <a:r>
              <a:rPr lang="en-US" b="1" u="sng">
                <a:latin typeface="Arial" panose="020B0604020202020204" pitchFamily="34" charset="0"/>
                <a:cs typeface="Arial" panose="020B0604020202020204" pitchFamily="34" charset="0"/>
              </a:rPr>
              <a:t>Open Enrollment &amp; the Distribution of </a:t>
            </a:r>
            <a:br>
              <a:rPr lang="en-US" b="1" u="sng">
                <a:latin typeface="Arial" panose="020B0604020202020204" pitchFamily="34" charset="0"/>
                <a:cs typeface="Arial" panose="020B0604020202020204" pitchFamily="34" charset="0"/>
              </a:rPr>
            </a:br>
            <a:r>
              <a:rPr lang="en-US" b="1" u="sng">
                <a:latin typeface="Arial" panose="020B0604020202020204" pitchFamily="34" charset="0"/>
                <a:cs typeface="Arial" panose="020B0604020202020204" pitchFamily="34" charset="0"/>
              </a:rPr>
              <a:t>Important Plan Documents</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276ACDA4-A9DE-46F1-9E8D-72024519FEC8}"/>
              </a:ext>
            </a:extLst>
          </p:cNvPr>
          <p:cNvSpPr>
            <a:spLocks noGrp="1"/>
          </p:cNvSpPr>
          <p:nvPr>
            <p:ph idx="1"/>
          </p:nvPr>
        </p:nvSpPr>
        <p:spPr>
          <a:xfrm>
            <a:off x="1333502" y="2160589"/>
            <a:ext cx="8596668" cy="3880773"/>
          </a:xfrm>
        </p:spPr>
        <p:txBody>
          <a:bodyPr>
            <a:normAutofit/>
          </a:bodyPr>
          <a:lstStyle/>
          <a:p>
            <a:r>
              <a:rPr lang="en-US" dirty="0">
                <a:latin typeface="Arial" panose="020B0604020202020204" pitchFamily="34" charset="0"/>
                <a:cs typeface="Arial" panose="020B0604020202020204" pitchFamily="34" charset="0"/>
              </a:rPr>
              <a:t>Please provide Open Enrollment information to </a:t>
            </a:r>
            <a:r>
              <a:rPr lang="en-US" b="1" dirty="0">
                <a:latin typeface="Arial" panose="020B0604020202020204" pitchFamily="34" charset="0"/>
                <a:cs typeface="Arial" panose="020B0604020202020204" pitchFamily="34" charset="0"/>
              </a:rPr>
              <a:t>ALL</a:t>
            </a:r>
            <a:r>
              <a:rPr lang="en-US" dirty="0">
                <a:latin typeface="Arial" panose="020B0604020202020204" pitchFamily="34" charset="0"/>
                <a:cs typeface="Arial" panose="020B0604020202020204" pitchFamily="34" charset="0"/>
              </a:rPr>
              <a:t> your benefit eligible employees; not just to employees making a change to their benefits.</a:t>
            </a:r>
          </a:p>
          <a:p>
            <a:pPr lvl="1"/>
            <a:r>
              <a:rPr lang="en-US" dirty="0">
                <a:latin typeface="Arial" panose="020B0604020202020204" pitchFamily="34" charset="0"/>
                <a:cs typeface="Arial" panose="020B0604020202020204" pitchFamily="34" charset="0"/>
              </a:rPr>
              <a:t>Your “Healthcare that Connects with You” Booklet, discover benefits that support your well-being</a:t>
            </a:r>
          </a:p>
          <a:p>
            <a:r>
              <a:rPr lang="en-US" dirty="0">
                <a:latin typeface="Arial" panose="020B0604020202020204" pitchFamily="34" charset="0"/>
                <a:cs typeface="Arial" panose="020B0604020202020204" pitchFamily="34" charset="0"/>
              </a:rPr>
              <a:t>Distribution of Important Plan Documents – DOL Requirement</a:t>
            </a:r>
          </a:p>
          <a:p>
            <a:pPr lvl="1"/>
            <a:r>
              <a:rPr lang="en-US" dirty="0">
                <a:latin typeface="Arial" panose="020B0604020202020204" pitchFamily="34" charset="0"/>
                <a:cs typeface="Arial" panose="020B0604020202020204" pitchFamily="34" charset="0"/>
              </a:rPr>
              <a:t>Summary Plan Description Certificates of Coverage</a:t>
            </a:r>
          </a:p>
          <a:p>
            <a:pPr lvl="1"/>
            <a:r>
              <a:rPr lang="en-US" dirty="0">
                <a:latin typeface="Arial" panose="020B0604020202020204" pitchFamily="34" charset="0"/>
                <a:cs typeface="Arial" panose="020B0604020202020204" pitchFamily="34" charset="0"/>
              </a:rPr>
              <a:t>Summary of Benefits and Coverage</a:t>
            </a:r>
          </a:p>
          <a:p>
            <a:pPr lvl="1"/>
            <a:r>
              <a:rPr lang="en-US" dirty="0">
                <a:latin typeface="Arial" panose="020B0604020202020204" pitchFamily="34" charset="0"/>
                <a:cs typeface="Arial" panose="020B0604020202020204" pitchFamily="34" charset="0"/>
              </a:rPr>
              <a:t>Link to the new MEABT website to find Important Plan Documents (www.MEABT.org)</a:t>
            </a:r>
          </a:p>
          <a:p>
            <a:pPr lvl="1"/>
            <a:r>
              <a:rPr lang="en-US" dirty="0">
                <a:latin typeface="Arial" panose="020B0604020202020204" pitchFamily="34" charset="0"/>
                <a:cs typeface="Arial" panose="020B0604020202020204" pitchFamily="34" charset="0"/>
              </a:rPr>
              <a:t>Instruction on how to obtain paper copies of all documents</a:t>
            </a:r>
          </a:p>
          <a:p>
            <a:r>
              <a:rPr lang="en-US" dirty="0">
                <a:latin typeface="Arial" panose="020B0604020202020204" pitchFamily="34" charset="0"/>
                <a:cs typeface="Arial" panose="020B0604020202020204" pitchFamily="34" charset="0"/>
              </a:rPr>
              <a:t>MEABT will send a pre-developed email with all the required information to the districts that can be forwarded to all employees.</a:t>
            </a: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54854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1CEE8-0E1E-4B57-A7AD-AD83C8CC54E9}"/>
              </a:ext>
            </a:extLst>
          </p:cNvPr>
          <p:cNvSpPr>
            <a:spLocks noGrp="1"/>
          </p:cNvSpPr>
          <p:nvPr>
            <p:ph type="title"/>
          </p:nvPr>
        </p:nvSpPr>
        <p:spPr>
          <a:xfrm>
            <a:off x="464788" y="185407"/>
            <a:ext cx="10736611" cy="704850"/>
          </a:xfrm>
        </p:spPr>
        <p:txBody>
          <a:bodyPr>
            <a:normAutofit/>
          </a:bodyPr>
          <a:lstStyle/>
          <a:p>
            <a:pPr algn="ctr"/>
            <a:r>
              <a:rPr lang="en-US" b="1" u="sng" dirty="0">
                <a:solidFill>
                  <a:schemeClr val="accent6"/>
                </a:solidFill>
                <a:latin typeface="Arial" panose="020B0604020202020204" pitchFamily="34" charset="0"/>
                <a:cs typeface="Arial" panose="020B0604020202020204" pitchFamily="34" charset="0"/>
              </a:rPr>
              <a:t>Open Enrollment Important Dates &amp; Information</a:t>
            </a:r>
          </a:p>
        </p:txBody>
      </p:sp>
      <p:sp>
        <p:nvSpPr>
          <p:cNvPr id="3" name="Content Placeholder 2">
            <a:extLst>
              <a:ext uri="{FF2B5EF4-FFF2-40B4-BE49-F238E27FC236}">
                <a16:creationId xmlns:a16="http://schemas.microsoft.com/office/drawing/2014/main" id="{2559C3CF-D0C7-45B1-8FF4-501625A6C5F6}"/>
              </a:ext>
            </a:extLst>
          </p:cNvPr>
          <p:cNvSpPr>
            <a:spLocks noGrp="1"/>
          </p:cNvSpPr>
          <p:nvPr>
            <p:ph idx="1"/>
          </p:nvPr>
        </p:nvSpPr>
        <p:spPr>
          <a:xfrm>
            <a:off x="417695" y="867150"/>
            <a:ext cx="10920864" cy="5819400"/>
          </a:xfrm>
          <a:ln>
            <a:noFill/>
          </a:ln>
        </p:spPr>
        <p:txBody>
          <a:bodyPr>
            <a:normAutofit/>
          </a:bodyPr>
          <a:lstStyle/>
          <a:p>
            <a:pPr>
              <a:spcBef>
                <a:spcPct val="0"/>
              </a:spcBef>
              <a:buClrTx/>
              <a:buSzTx/>
              <a:buNone/>
            </a:pPr>
            <a:r>
              <a:rPr lang="en-US" altLang="en-US" sz="1400" b="1" u="sng" dirty="0">
                <a:latin typeface="Arial" panose="020B0604020202020204" pitchFamily="34" charset="0"/>
                <a:cs typeface="Arial" panose="020B0604020202020204" pitchFamily="34" charset="0"/>
              </a:rPr>
              <a:t>During the month of May</a:t>
            </a:r>
            <a:r>
              <a:rPr lang="en-US" altLang="en-US" sz="1400" dirty="0">
                <a:latin typeface="Arial" panose="020B0604020202020204" pitchFamily="34" charset="0"/>
                <a:cs typeface="Arial" panose="020B0604020202020204" pitchFamily="34" charset="0"/>
              </a:rPr>
              <a:t>:  Anthem and the MEABT will have communicated rate and benefit changes to </a:t>
            </a:r>
            <a:r>
              <a:rPr lang="en-US" altLang="en-US" sz="1400" b="1" dirty="0">
                <a:latin typeface="Arial" panose="020B0604020202020204" pitchFamily="34" charset="0"/>
                <a:cs typeface="Arial" panose="020B0604020202020204" pitchFamily="34" charset="0"/>
              </a:rPr>
              <a:t>all </a:t>
            </a:r>
            <a:r>
              <a:rPr lang="en-US" altLang="en-US" sz="1400" dirty="0">
                <a:latin typeface="Arial" panose="020B0604020202020204" pitchFamily="34" charset="0"/>
                <a:cs typeface="Arial" panose="020B0604020202020204" pitchFamily="34" charset="0"/>
              </a:rPr>
              <a:t>MEA plan participants (Active, Retired, COBRA) through the annual newsletter mailing. Districts will have received their Open Enrollment posters and booklets.	</a:t>
            </a:r>
          </a:p>
          <a:p>
            <a:pPr>
              <a:spcBef>
                <a:spcPct val="0"/>
              </a:spcBef>
              <a:buClrTx/>
              <a:buSzTx/>
              <a:buNone/>
            </a:pPr>
            <a:r>
              <a:rPr lang="en-US" altLang="en-US" sz="800" dirty="0">
                <a:latin typeface="Arial" panose="020B0604020202020204" pitchFamily="34" charset="0"/>
                <a:cs typeface="Arial" panose="020B0604020202020204" pitchFamily="34" charset="0"/>
              </a:rPr>
              <a:t>	</a:t>
            </a:r>
          </a:p>
          <a:p>
            <a:pPr>
              <a:spcBef>
                <a:spcPct val="0"/>
              </a:spcBef>
              <a:buClrTx/>
              <a:buSzTx/>
              <a:buNone/>
            </a:pPr>
            <a:r>
              <a:rPr lang="en-US" altLang="en-US" sz="1400" b="1" u="sng" dirty="0">
                <a:latin typeface="Arial" panose="020B0604020202020204" pitchFamily="34" charset="0"/>
                <a:cs typeface="Arial" panose="020B0604020202020204" pitchFamily="34" charset="0"/>
              </a:rPr>
              <a:t>Open Enrollment</a:t>
            </a:r>
            <a:r>
              <a:rPr lang="en-US" altLang="en-US" sz="1400" dirty="0">
                <a:latin typeface="Arial" panose="020B0604020202020204" pitchFamily="34" charset="0"/>
                <a:cs typeface="Arial" panose="020B0604020202020204" pitchFamily="34" charset="0"/>
              </a:rPr>
              <a:t>, this year it is from May 1 - May 29. </a:t>
            </a:r>
          </a:p>
          <a:p>
            <a:pPr>
              <a:spcBef>
                <a:spcPct val="0"/>
              </a:spcBef>
              <a:buClrTx/>
              <a:buSzTx/>
              <a:buNone/>
            </a:pPr>
            <a:r>
              <a:rPr lang="en-US" altLang="en-US" sz="1400" dirty="0">
                <a:latin typeface="Arial" panose="020B0604020202020204" pitchFamily="34" charset="0"/>
                <a:cs typeface="Arial" panose="020B0604020202020204" pitchFamily="34" charset="0"/>
              </a:rPr>
              <a:t>	</a:t>
            </a:r>
            <a:endParaRPr lang="en-US" altLang="en-US" sz="1400" i="1" dirty="0">
              <a:latin typeface="Arial" panose="020B0604020202020204" pitchFamily="34" charset="0"/>
              <a:cs typeface="Arial" panose="020B0604020202020204" pitchFamily="34" charset="0"/>
            </a:endParaRPr>
          </a:p>
          <a:p>
            <a:pPr>
              <a:spcBef>
                <a:spcPct val="0"/>
              </a:spcBef>
              <a:buClrTx/>
              <a:buSzTx/>
              <a:buNone/>
            </a:pPr>
            <a:r>
              <a:rPr lang="en-US" altLang="en-US" sz="1400" b="1" u="sng" dirty="0">
                <a:latin typeface="Arial" panose="020B0604020202020204" pitchFamily="34" charset="0"/>
                <a:cs typeface="Arial" panose="020B0604020202020204" pitchFamily="34" charset="0"/>
              </a:rPr>
              <a:t>July 1</a:t>
            </a:r>
            <a:r>
              <a:rPr lang="en-US" altLang="en-US" sz="1400" b="1" u="sng" baseline="30000" dirty="0">
                <a:latin typeface="Arial" panose="020B0604020202020204" pitchFamily="34" charset="0"/>
                <a:cs typeface="Arial" panose="020B0604020202020204" pitchFamily="34" charset="0"/>
              </a:rPr>
              <a:t>st</a:t>
            </a:r>
            <a:r>
              <a:rPr lang="en-US" altLang="en-US" sz="1400" b="1" u="sng" dirty="0">
                <a:latin typeface="Arial" panose="020B0604020202020204" pitchFamily="34" charset="0"/>
                <a:cs typeface="Arial" panose="020B0604020202020204" pitchFamily="34" charset="0"/>
              </a:rPr>
              <a:t>:</a:t>
            </a:r>
            <a:r>
              <a:rPr lang="en-US" altLang="en-US" sz="1400" b="1"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Effective date of rate &amp; benefit changes for everyone.</a:t>
            </a:r>
          </a:p>
          <a:p>
            <a:pPr>
              <a:spcBef>
                <a:spcPct val="0"/>
              </a:spcBef>
              <a:buClrTx/>
              <a:buSzTx/>
              <a:buNone/>
            </a:pPr>
            <a:endParaRPr lang="en-US" altLang="en-US" sz="1400" b="1" u="sng" dirty="0">
              <a:latin typeface="Arial" panose="020B0604020202020204" pitchFamily="34" charset="0"/>
              <a:cs typeface="Arial" panose="020B0604020202020204" pitchFamily="34" charset="0"/>
            </a:endParaRPr>
          </a:p>
          <a:p>
            <a:pPr>
              <a:spcBef>
                <a:spcPct val="0"/>
              </a:spcBef>
              <a:buClrTx/>
              <a:buSzTx/>
              <a:buNone/>
            </a:pPr>
            <a:r>
              <a:rPr lang="en-US" altLang="en-US" sz="1400" b="1" u="sng" dirty="0">
                <a:latin typeface="Arial" panose="020B0604020202020204" pitchFamily="34" charset="0"/>
                <a:cs typeface="Arial" panose="020B0604020202020204" pitchFamily="34" charset="0"/>
              </a:rPr>
              <a:t>July 1</a:t>
            </a:r>
            <a:r>
              <a:rPr lang="en-US" altLang="en-US" sz="1400" b="1" u="sng" baseline="30000" dirty="0">
                <a:latin typeface="Arial" panose="020B0604020202020204" pitchFamily="34" charset="0"/>
                <a:cs typeface="Arial" panose="020B0604020202020204" pitchFamily="34" charset="0"/>
              </a:rPr>
              <a:t>st</a:t>
            </a:r>
            <a:r>
              <a:rPr lang="en-US" altLang="en-US" sz="1400" b="1" u="sng" dirty="0">
                <a:latin typeface="Arial" panose="020B0604020202020204" pitchFamily="34" charset="0"/>
                <a:cs typeface="Arial" panose="020B0604020202020204" pitchFamily="34" charset="0"/>
              </a:rPr>
              <a:t>, August 1</a:t>
            </a:r>
            <a:r>
              <a:rPr lang="en-US" altLang="en-US" sz="1400" b="1" u="sng" baseline="30000" dirty="0">
                <a:latin typeface="Arial" panose="020B0604020202020204" pitchFamily="34" charset="0"/>
                <a:cs typeface="Arial" panose="020B0604020202020204" pitchFamily="34" charset="0"/>
              </a:rPr>
              <a:t>st</a:t>
            </a:r>
            <a:r>
              <a:rPr lang="en-US" altLang="en-US" sz="1400" b="1" u="sng" dirty="0">
                <a:latin typeface="Arial" panose="020B0604020202020204" pitchFamily="34" charset="0"/>
                <a:cs typeface="Arial" panose="020B0604020202020204" pitchFamily="34" charset="0"/>
              </a:rPr>
              <a:t>, or September 1</a:t>
            </a:r>
            <a:r>
              <a:rPr lang="en-US" altLang="en-US" sz="1400" b="1" u="sng" baseline="30000" dirty="0">
                <a:latin typeface="Arial" panose="020B0604020202020204" pitchFamily="34" charset="0"/>
                <a:cs typeface="Arial" panose="020B0604020202020204" pitchFamily="34" charset="0"/>
              </a:rPr>
              <a:t>st</a:t>
            </a:r>
            <a:r>
              <a:rPr lang="en-US" altLang="en-US" sz="1400" u="sng" dirty="0">
                <a:latin typeface="Arial" panose="020B0604020202020204" pitchFamily="34" charset="0"/>
                <a:cs typeface="Arial" panose="020B0604020202020204" pitchFamily="34" charset="0"/>
              </a:rPr>
              <a:t>:</a:t>
            </a:r>
            <a:r>
              <a:rPr lang="en-US" altLang="en-US" sz="1400" dirty="0">
                <a:latin typeface="Arial" panose="020B0604020202020204" pitchFamily="34" charset="0"/>
                <a:cs typeface="Arial" panose="020B0604020202020204" pitchFamily="34" charset="0"/>
              </a:rPr>
              <a:t>  Based on the </a:t>
            </a:r>
            <a:r>
              <a:rPr lang="en-US" altLang="en-US" sz="1400" b="1" dirty="0">
                <a:highlight>
                  <a:srgbClr val="FFFF00"/>
                </a:highlight>
                <a:latin typeface="Arial" panose="020B0604020202020204" pitchFamily="34" charset="0"/>
                <a:cs typeface="Arial" panose="020B0604020202020204" pitchFamily="34" charset="0"/>
              </a:rPr>
              <a:t>member’s bargaining contract</a:t>
            </a:r>
            <a:r>
              <a:rPr lang="en-US" altLang="en-US" sz="1400" dirty="0">
                <a:latin typeface="Arial" panose="020B0604020202020204" pitchFamily="34" charset="0"/>
                <a:cs typeface="Arial" panose="020B0604020202020204" pitchFamily="34" charset="0"/>
              </a:rPr>
              <a:t>, these are the dates additions, deletions or plan changes employees make during the Annual Enrollment period will become effective.</a:t>
            </a:r>
          </a:p>
          <a:p>
            <a:pPr>
              <a:spcBef>
                <a:spcPct val="0"/>
              </a:spcBef>
              <a:buClrTx/>
              <a:buSzTx/>
              <a:buNone/>
            </a:pPr>
            <a:endParaRPr lang="en-US" altLang="en-US" sz="1400" dirty="0">
              <a:latin typeface="Arial" panose="020B0604020202020204" pitchFamily="34" charset="0"/>
              <a:cs typeface="Arial" panose="020B0604020202020204" pitchFamily="34" charset="0"/>
            </a:endParaRPr>
          </a:p>
          <a:p>
            <a:pPr marL="0">
              <a:lnSpc>
                <a:spcPct val="110000"/>
              </a:lnSpc>
              <a:spcBef>
                <a:spcPct val="0"/>
              </a:spcBef>
              <a:buClrTx/>
              <a:buSzTx/>
              <a:buNone/>
            </a:pPr>
            <a:r>
              <a:rPr lang="en-US" altLang="en-US" sz="1400" b="1" u="sng" dirty="0">
                <a:latin typeface="Arial" panose="020B0604020202020204" pitchFamily="34" charset="0"/>
                <a:cs typeface="Arial" panose="020B0604020202020204" pitchFamily="34" charset="0"/>
              </a:rPr>
              <a:t>Paper Applications:</a:t>
            </a:r>
            <a:r>
              <a:rPr lang="en-US" altLang="en-US" sz="1400" b="1" dirty="0">
                <a:latin typeface="Arial" panose="020B0604020202020204" pitchFamily="34" charset="0"/>
                <a:cs typeface="Arial" panose="020B0604020202020204" pitchFamily="34" charset="0"/>
              </a:rPr>
              <a:t>  (Please include the complete group number on applications, this is NOT the 008999 number) The full group number will look like: 008120001B.</a:t>
            </a:r>
            <a:r>
              <a:rPr lang="en-US" altLang="en-US" sz="1400" dirty="0">
                <a:latin typeface="Arial" panose="020B0604020202020204" pitchFamily="34" charset="0"/>
                <a:cs typeface="Arial" panose="020B0604020202020204" pitchFamily="34" charset="0"/>
              </a:rPr>
              <a:t> Mail applications to Anthem BC/BS, 2 Gannett Dr., S. Portland, ME 04106 or email: </a:t>
            </a:r>
          </a:p>
          <a:p>
            <a:pPr marL="0">
              <a:lnSpc>
                <a:spcPct val="110000"/>
              </a:lnSpc>
              <a:spcBef>
                <a:spcPct val="0"/>
              </a:spcBef>
              <a:buClrTx/>
              <a:buSzTx/>
              <a:buNone/>
            </a:pPr>
            <a:r>
              <a:rPr lang="en-US" altLang="en-US" sz="1400" i="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ME-Employer@Anthem.com</a:t>
            </a:r>
            <a:r>
              <a:rPr lang="en-US" altLang="en-US" sz="1400" i="1"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Anthem will </a:t>
            </a:r>
            <a:r>
              <a:rPr lang="en-US" altLang="en-US" sz="1400" b="1" dirty="0">
                <a:latin typeface="Arial" panose="020B0604020202020204" pitchFamily="34" charset="0"/>
                <a:cs typeface="Arial" panose="020B0604020202020204" pitchFamily="34" charset="0"/>
              </a:rPr>
              <a:t>not accept applications any earlier than 60 days from the requested effective date. </a:t>
            </a:r>
          </a:p>
          <a:p>
            <a:pPr marL="0">
              <a:lnSpc>
                <a:spcPct val="110000"/>
              </a:lnSpc>
              <a:spcBef>
                <a:spcPct val="0"/>
              </a:spcBef>
              <a:buClrTx/>
              <a:buSzTx/>
              <a:buNone/>
            </a:pPr>
            <a:r>
              <a:rPr lang="en-US" altLang="en-US" sz="1400" dirty="0">
                <a:latin typeface="Arial" panose="020B0604020202020204" pitchFamily="34" charset="0"/>
                <a:cs typeface="Arial" panose="020B0604020202020204" pitchFamily="34" charset="0"/>
              </a:rPr>
              <a:t>The date chart below will ensure that your employee receives their ID card by their effective date. </a:t>
            </a:r>
            <a:endParaRPr lang="en-US" altLang="en-US" sz="1400" b="1" u="sng" dirty="0">
              <a:latin typeface="Arial" panose="020B0604020202020204" pitchFamily="34" charset="0"/>
              <a:cs typeface="Arial" panose="020B0604020202020204" pitchFamily="34" charset="0"/>
            </a:endParaRPr>
          </a:p>
          <a:p>
            <a:pPr>
              <a:spcBef>
                <a:spcPts val="600"/>
              </a:spcBef>
            </a:pPr>
            <a:r>
              <a:rPr lang="en-US" sz="1400" dirty="0">
                <a:effectLst/>
                <a:latin typeface="Arial" panose="020B0604020202020204" pitchFamily="34" charset="0"/>
                <a:ea typeface="Calibri" panose="020F0502020204030204" pitchFamily="34" charset="0"/>
                <a:cs typeface="Arial" panose="020B0604020202020204" pitchFamily="34" charset="0"/>
              </a:rPr>
              <a:t>	For July 1 effective date, paper apps should be received by 6/1,  </a:t>
            </a:r>
          </a:p>
          <a:p>
            <a:pPr>
              <a:spcBef>
                <a:spcPts val="600"/>
              </a:spcBef>
            </a:pP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a:effectLst/>
                <a:latin typeface="Arial" panose="020B0604020202020204" pitchFamily="34" charset="0"/>
                <a:ea typeface="Calibri" panose="020F0502020204030204" pitchFamily="34" charset="0"/>
                <a:cs typeface="Arial" panose="020B0604020202020204" pitchFamily="34" charset="0"/>
              </a:rPr>
              <a:t>For August 1 effective date, paper apps should be received by 7/1,  </a:t>
            </a:r>
          </a:p>
          <a:p>
            <a:pPr>
              <a:spcBef>
                <a:spcPts val="600"/>
              </a:spcBef>
            </a:pP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a:effectLst/>
                <a:latin typeface="Arial" panose="020B0604020202020204" pitchFamily="34" charset="0"/>
                <a:ea typeface="Calibri" panose="020F0502020204030204" pitchFamily="34" charset="0"/>
                <a:cs typeface="Arial" panose="020B0604020202020204" pitchFamily="34" charset="0"/>
              </a:rPr>
              <a:t>For September 1 effective date, paper apps should be received by 8/1</a:t>
            </a:r>
          </a:p>
          <a:p>
            <a:pPr>
              <a:spcBef>
                <a:spcPct val="0"/>
              </a:spcBef>
              <a:buClrTx/>
              <a:buSzTx/>
              <a:buNone/>
            </a:pPr>
            <a:endParaRPr lang="en-US" altLang="en-US" sz="1400" b="1" u="sng" dirty="0">
              <a:latin typeface="Arial" panose="020B0604020202020204" pitchFamily="34" charset="0"/>
              <a:cs typeface="Arial" panose="020B0604020202020204" pitchFamily="34" charset="0"/>
            </a:endParaRPr>
          </a:p>
          <a:p>
            <a:pPr>
              <a:spcBef>
                <a:spcPct val="0"/>
              </a:spcBef>
              <a:buClrTx/>
              <a:buSzTx/>
              <a:buNone/>
            </a:pPr>
            <a:r>
              <a:rPr lang="en-US" altLang="en-US" sz="1400" b="1" u="sng" dirty="0">
                <a:latin typeface="Arial" panose="020B0604020202020204" pitchFamily="34" charset="0"/>
                <a:cs typeface="Arial" panose="020B0604020202020204" pitchFamily="34" charset="0"/>
              </a:rPr>
              <a:t>Employer Access:</a:t>
            </a:r>
          </a:p>
          <a:p>
            <a:pPr marL="0" indent="0">
              <a:spcBef>
                <a:spcPts val="600"/>
              </a:spcBef>
              <a:buNone/>
            </a:pPr>
            <a:r>
              <a:rPr lang="en-US" sz="1400" dirty="0">
                <a:latin typeface="Arial" panose="020B0604020202020204" pitchFamily="34" charset="0"/>
                <a:ea typeface="Times New Roman" panose="02020603050405020304" pitchFamily="18" charset="0"/>
                <a:cs typeface="Arial" panose="020B0604020202020204" pitchFamily="34" charset="0"/>
              </a:rPr>
              <a:t>If the employee’s Open Enrollment effective date is July 1, it can be processed in Employer Access, May 1 – June 30.                               </a:t>
            </a:r>
          </a:p>
          <a:p>
            <a:pPr marL="0" indent="0">
              <a:spcBef>
                <a:spcPts val="600"/>
              </a:spcBef>
              <a:buNone/>
            </a:pPr>
            <a:r>
              <a:rPr lang="en-US" sz="1400" dirty="0">
                <a:latin typeface="Arial" panose="020B0604020202020204" pitchFamily="34" charset="0"/>
                <a:ea typeface="Calibri" panose="020F0502020204030204" pitchFamily="34" charset="0"/>
                <a:cs typeface="Arial" panose="020B0604020202020204" pitchFamily="34" charset="0"/>
              </a:rPr>
              <a:t>If the employee’s Open Enrollment effective date is August 1, it can be processed in Employer Access July 1 – July 16.                         </a:t>
            </a:r>
            <a:endParaRPr lang="en-US" sz="1400" dirty="0">
              <a:latin typeface="Arial" panose="020B0604020202020204" pitchFamily="34" charset="0"/>
              <a:ea typeface="Times New Roman" panose="02020603050405020304" pitchFamily="18" charset="0"/>
              <a:cs typeface="Arial" panose="020B0604020202020204" pitchFamily="34" charset="0"/>
            </a:endParaRPr>
          </a:p>
          <a:p>
            <a:pPr marL="0" indent="0">
              <a:spcBef>
                <a:spcPts val="600"/>
              </a:spcBef>
              <a:buNone/>
            </a:pPr>
            <a:r>
              <a:rPr lang="en-US" sz="1400" dirty="0">
                <a:latin typeface="Arial" panose="020B0604020202020204" pitchFamily="34" charset="0"/>
                <a:ea typeface="Times New Roman" panose="02020603050405020304" pitchFamily="18" charset="0"/>
                <a:cs typeface="Arial" panose="020B0604020202020204" pitchFamily="34" charset="0"/>
              </a:rPr>
              <a:t>If the employee’s Open Enrollment effective  date is September 1, it can be processed in Employer Access July 17- September 15.</a:t>
            </a:r>
          </a:p>
          <a:p>
            <a:pPr marL="0" indent="0">
              <a:spcBef>
                <a:spcPts val="600"/>
              </a:spcBef>
              <a:buNone/>
            </a:pPr>
            <a:endParaRPr lang="en-US" sz="800" dirty="0">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sz="1400" b="1" u="sng" dirty="0">
              <a:solidFill>
                <a:schemeClr val="tx2">
                  <a:lumMod val="75000"/>
                </a:schemeClr>
              </a:solidFill>
            </a:endParaRPr>
          </a:p>
          <a:p>
            <a:pPr marL="0" indent="0">
              <a:buNone/>
            </a:pPr>
            <a:endParaRPr lang="en-US" sz="1400" b="1" u="sng" dirty="0">
              <a:solidFill>
                <a:schemeClr val="accent2">
                  <a:lumMod val="50000"/>
                </a:schemeClr>
              </a:solidFill>
            </a:endParaRPr>
          </a:p>
          <a:p>
            <a:endParaRPr lang="en-US" dirty="0"/>
          </a:p>
        </p:txBody>
      </p:sp>
    </p:spTree>
    <p:extLst>
      <p:ext uri="{BB962C8B-B14F-4D97-AF65-F5344CB8AC3E}">
        <p14:creationId xmlns:p14="http://schemas.microsoft.com/office/powerpoint/2010/main" val="874477341"/>
      </p:ext>
    </p:extLst>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94b2699-71c7-4b8e-831a-66f8f3907df7" xsi:nil="true"/>
    <lcf76f155ced4ddcb4097134ff3c332f xmlns="0d024838-3c46-4ff2-9abd-377e0573a6c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ECB2E655005BC4699B6A5F67E8FFEC4" ma:contentTypeVersion="18" ma:contentTypeDescription="Create a new document." ma:contentTypeScope="" ma:versionID="00e3700bd65b6bdfa2a66e0b0b4f09d5">
  <xsd:schema xmlns:xsd="http://www.w3.org/2001/XMLSchema" xmlns:xs="http://www.w3.org/2001/XMLSchema" xmlns:p="http://schemas.microsoft.com/office/2006/metadata/properties" xmlns:ns2="0d024838-3c46-4ff2-9abd-377e0573a6cf" xmlns:ns3="894b2699-71c7-4b8e-831a-66f8f3907df7" targetNamespace="http://schemas.microsoft.com/office/2006/metadata/properties" ma:root="true" ma:fieldsID="ea731b608e14deaf1155d6cf35d400da" ns2:_="" ns3:_="">
    <xsd:import namespace="0d024838-3c46-4ff2-9abd-377e0573a6cf"/>
    <xsd:import namespace="894b2699-71c7-4b8e-831a-66f8f3907d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024838-3c46-4ff2-9abd-377e0573a6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3044180-f46b-4d09-b793-3385a020483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4b2699-71c7-4b8e-831a-66f8f3907df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fb2dc0e-7466-4783-b71a-3edbbdd0ba96}" ma:internalName="TaxCatchAll" ma:showField="CatchAllData" ma:web="894b2699-71c7-4b8e-831a-66f8f3907d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363CFA-B0C3-4B0F-B73F-0E7093EABE58}">
  <ds:schemaRefs>
    <ds:schemaRef ds:uri="http://schemas.microsoft.com/sharepoint/v3/contenttype/forms"/>
  </ds:schemaRefs>
</ds:datastoreItem>
</file>

<file path=customXml/itemProps2.xml><?xml version="1.0" encoding="utf-8"?>
<ds:datastoreItem xmlns:ds="http://schemas.openxmlformats.org/officeDocument/2006/customXml" ds:itemID="{BF9CEF7E-3F75-4ADA-BEED-58CA463422BD}">
  <ds:schemaRefs>
    <ds:schemaRef ds:uri="http://schemas.microsoft.com/office/2006/documentManagement/types"/>
    <ds:schemaRef ds:uri="http://schemas.openxmlformats.org/package/2006/metadata/core-properties"/>
    <ds:schemaRef ds:uri="http://purl.org/dc/elements/1.1/"/>
    <ds:schemaRef ds:uri="http://purl.org/dc/terms/"/>
    <ds:schemaRef ds:uri="0d024838-3c46-4ff2-9abd-377e0573a6cf"/>
    <ds:schemaRef ds:uri="http://purl.org/dc/dcmitype/"/>
    <ds:schemaRef ds:uri="http://schemas.microsoft.com/office/infopath/2007/PartnerControls"/>
    <ds:schemaRef ds:uri="894b2699-71c7-4b8e-831a-66f8f3907df7"/>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94C4167-4C7E-4F24-8033-6B671C953F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024838-3c46-4ff2-9abd-377e0573a6cf"/>
    <ds:schemaRef ds:uri="894b2699-71c7-4b8e-831a-66f8f3907d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11180</TotalTime>
  <Words>4388</Words>
  <Application>Microsoft Office PowerPoint</Application>
  <PresentationFormat>Widescreen</PresentationFormat>
  <Paragraphs>306</Paragraphs>
  <Slides>29</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ADLaM Display</vt:lpstr>
      <vt:lpstr>Aptos</vt:lpstr>
      <vt:lpstr>Arial</vt:lpstr>
      <vt:lpstr>Calibri</vt:lpstr>
      <vt:lpstr>Calibri Light</vt:lpstr>
      <vt:lpstr>Rockwell</vt:lpstr>
      <vt:lpstr>Tahoma</vt:lpstr>
      <vt:lpstr>Trebuchet MS</vt:lpstr>
      <vt:lpstr>Wingdings</vt:lpstr>
      <vt:lpstr>Wingdings 3</vt:lpstr>
      <vt:lpstr>Facet</vt:lpstr>
      <vt:lpstr>PowerPoint Presentation</vt:lpstr>
      <vt:lpstr>Agenda</vt:lpstr>
      <vt:lpstr>What does the MEA Benefits Trust Do?</vt:lpstr>
      <vt:lpstr>Check out our website:  www.meabt.org</vt:lpstr>
      <vt:lpstr>Renewal July 1, 2026 – June 30, 2027 </vt:lpstr>
      <vt:lpstr>July 1, 2026 Plan Benefit Changes    </vt:lpstr>
      <vt:lpstr>SmartShopper</vt:lpstr>
      <vt:lpstr>Open Enrollment &amp; the Distribution of  Important Plan Documents</vt:lpstr>
      <vt:lpstr>Open Enrollment Important Dates &amp; Information</vt:lpstr>
      <vt:lpstr>Other Important Dates &amp; Information</vt:lpstr>
      <vt:lpstr>Other Important Information</vt:lpstr>
      <vt:lpstr>Employer Access</vt:lpstr>
      <vt:lpstr>Anthem Dedicated Email Addresses and Phone Number</vt:lpstr>
      <vt:lpstr>Basic Eligibility Guidelines</vt:lpstr>
      <vt:lpstr>MEA Benefits Trust Break Provision</vt:lpstr>
      <vt:lpstr>PowerPoint Presentation</vt:lpstr>
      <vt:lpstr>PowerPoint Presentation</vt:lpstr>
      <vt:lpstr>Retirement and Eligibility for  State of Maine’s 60% Contribution</vt:lpstr>
      <vt:lpstr>PowerPoint Presentation</vt:lpstr>
      <vt:lpstr>PowerPoint Presentation</vt:lpstr>
      <vt:lpstr>Wellness Ambassador Role </vt:lpstr>
      <vt:lpstr>Scan this QR code with your  phone’s camera, to download and log into Sydney Health.</vt:lpstr>
      <vt:lpstr>PowerPoint Presentation</vt:lpstr>
      <vt:lpstr>PowerPoint Presentation</vt:lpstr>
      <vt:lpstr>Additional Benefits</vt:lpstr>
      <vt:lpstr>PowerPoint Presentation</vt:lpstr>
      <vt:lpstr>PowerPoint Presentation</vt:lpstr>
      <vt:lpstr>Additional Benefits Phone Numbers</vt:lpstr>
      <vt:lpstr>Contact Page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 the Trainer MEA Benefits Trust  and Anthem  BC &amp; BS 2020</dc:title>
  <dc:creator>Beaulieu, Sharon [ME]</dc:creator>
  <cp:lastModifiedBy>Beaulieu, Sharon [ME]</cp:lastModifiedBy>
  <cp:revision>5</cp:revision>
  <cp:lastPrinted>2025-04-04T14:01:37Z</cp:lastPrinted>
  <dcterms:created xsi:type="dcterms:W3CDTF">2020-04-28T20:16:06Z</dcterms:created>
  <dcterms:modified xsi:type="dcterms:W3CDTF">2026-04-16T16:47:00Z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0x010100BECB2E655005BC4699B6A5F67E8FFEC4</vt:lpwstr>
  </property>
</Properties>
</file>